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1"/>
  </p:notesMasterIdLst>
  <p:handoutMasterIdLst>
    <p:handoutMasterId r:id="rId22"/>
  </p:handoutMasterIdLst>
  <p:sldIdLst>
    <p:sldId id="257" r:id="rId5"/>
    <p:sldId id="359" r:id="rId6"/>
    <p:sldId id="361" r:id="rId7"/>
    <p:sldId id="362" r:id="rId8"/>
    <p:sldId id="363" r:id="rId9"/>
    <p:sldId id="364" r:id="rId10"/>
    <p:sldId id="365" r:id="rId11"/>
    <p:sldId id="366" r:id="rId12"/>
    <p:sldId id="367" r:id="rId13"/>
    <p:sldId id="369" r:id="rId14"/>
    <p:sldId id="370" r:id="rId15"/>
    <p:sldId id="371" r:id="rId16"/>
    <p:sldId id="372" r:id="rId17"/>
    <p:sldId id="373" r:id="rId18"/>
    <p:sldId id="374" r:id="rId19"/>
    <p:sldId id="26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DB5"/>
    <a:srgbClr val="A4BEDD"/>
    <a:srgbClr val="FFFFFF"/>
    <a:srgbClr val="F0F0F0"/>
    <a:srgbClr val="99ACC3"/>
    <a:srgbClr val="003069"/>
    <a:srgbClr val="CBDFDD"/>
    <a:srgbClr val="C1E3C9"/>
    <a:srgbClr val="D3EA93"/>
    <a:srgbClr val="FFD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69075" autoAdjust="0"/>
  </p:normalViewPr>
  <p:slideViewPr>
    <p:cSldViewPr snapToGrid="0" snapToObjects="1">
      <p:cViewPr varScale="1">
        <p:scale>
          <a:sx n="79" d="100"/>
          <a:sy n="79" d="100"/>
        </p:scale>
        <p:origin x="1584" y="84"/>
      </p:cViewPr>
      <p:guideLst/>
    </p:cSldViewPr>
  </p:slideViewPr>
  <p:notesTextViewPr>
    <p:cViewPr>
      <p:scale>
        <a:sx n="66" d="100"/>
        <a:sy n="66" d="100"/>
      </p:scale>
      <p:origin x="0" y="0"/>
    </p:cViewPr>
  </p:notesTextViewPr>
  <p:sorterViewPr>
    <p:cViewPr>
      <p:scale>
        <a:sx n="80" d="100"/>
        <a:sy n="80" d="100"/>
      </p:scale>
      <p:origin x="0" y="0"/>
    </p:cViewPr>
  </p:sorterViewPr>
  <p:notesViewPr>
    <p:cSldViewPr snapToGrid="0" snapToObjects="1">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BFF20-01C7-B6B7-FB91-E09A0AE71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BD88C31B-C3AB-544A-ABE1-7A02EEBFAD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FF4BB-E3D0-4DD8-81A9-373E35FE4DF1}" type="datetimeFigureOut">
              <a:rPr lang="it-IT" smtClean="0"/>
              <a:t>12/05/2025</a:t>
            </a:fld>
            <a:endParaRPr lang="it-IT"/>
          </a:p>
        </p:txBody>
      </p:sp>
      <p:sp>
        <p:nvSpPr>
          <p:cNvPr id="4" name="Footer Placeholder 3">
            <a:extLst>
              <a:ext uri="{FF2B5EF4-FFF2-40B4-BE49-F238E27FC236}">
                <a16:creationId xmlns:a16="http://schemas.microsoft.com/office/drawing/2014/main" id="{1C01E479-A4DF-624E-D1D8-B58D7754B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8F3867D3-A424-45EB-5401-9585FA484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C5301-B235-4513-A25B-AFD6B00839FA}" type="slidenum">
              <a:rPr lang="it-IT" smtClean="0"/>
              <a:t>‹#›</a:t>
            </a:fld>
            <a:endParaRPr lang="it-IT"/>
          </a:p>
        </p:txBody>
      </p:sp>
    </p:spTree>
    <p:extLst>
      <p:ext uri="{BB962C8B-B14F-4D97-AF65-F5344CB8AC3E}">
        <p14:creationId xmlns:p14="http://schemas.microsoft.com/office/powerpoint/2010/main" val="155465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A3FAA-64F9-4D27-A877-362548603178}"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16529-341D-4640-BA00-9604BCC54196}" type="slidenum">
              <a:rPr lang="en-US" smtClean="0"/>
              <a:t>‹#›</a:t>
            </a:fld>
            <a:endParaRPr lang="en-US"/>
          </a:p>
        </p:txBody>
      </p:sp>
    </p:spTree>
    <p:extLst>
      <p:ext uri="{BB962C8B-B14F-4D97-AF65-F5344CB8AC3E}">
        <p14:creationId xmlns:p14="http://schemas.microsoft.com/office/powerpoint/2010/main" val="193835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2</a:t>
            </a:fld>
            <a:endParaRPr lang="en-US"/>
          </a:p>
        </p:txBody>
      </p:sp>
    </p:spTree>
    <p:extLst>
      <p:ext uri="{BB962C8B-B14F-4D97-AF65-F5344CB8AC3E}">
        <p14:creationId xmlns:p14="http://schemas.microsoft.com/office/powerpoint/2010/main" val="221469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15</a:t>
            </a:fld>
            <a:endParaRPr lang="en-US"/>
          </a:p>
        </p:txBody>
      </p:sp>
    </p:spTree>
    <p:extLst>
      <p:ext uri="{BB962C8B-B14F-4D97-AF65-F5344CB8AC3E}">
        <p14:creationId xmlns:p14="http://schemas.microsoft.com/office/powerpoint/2010/main" val="12973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7</a:t>
            </a:fld>
            <a:endParaRPr lang="en-US"/>
          </a:p>
        </p:txBody>
      </p:sp>
    </p:spTree>
    <p:extLst>
      <p:ext uri="{BB962C8B-B14F-4D97-AF65-F5344CB8AC3E}">
        <p14:creationId xmlns:p14="http://schemas.microsoft.com/office/powerpoint/2010/main" val="426158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69875" algn="just">
              <a:lnSpc>
                <a:spcPct val="140000"/>
              </a:lnSpc>
              <a:spcAft>
                <a:spcPts val="600"/>
              </a:spcAft>
              <a:tabLst>
                <a:tab pos="2071370" algn="l"/>
              </a:tabLst>
            </a:pPr>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8</a:t>
            </a:fld>
            <a:endParaRPr lang="en-US"/>
          </a:p>
        </p:txBody>
      </p:sp>
    </p:spTree>
    <p:extLst>
      <p:ext uri="{BB962C8B-B14F-4D97-AF65-F5344CB8AC3E}">
        <p14:creationId xmlns:p14="http://schemas.microsoft.com/office/powerpoint/2010/main" val="8837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9</a:t>
            </a:fld>
            <a:endParaRPr lang="en-US"/>
          </a:p>
        </p:txBody>
      </p:sp>
    </p:spTree>
    <p:extLst>
      <p:ext uri="{BB962C8B-B14F-4D97-AF65-F5344CB8AC3E}">
        <p14:creationId xmlns:p14="http://schemas.microsoft.com/office/powerpoint/2010/main" val="122274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10</a:t>
            </a:fld>
            <a:endParaRPr lang="en-US"/>
          </a:p>
        </p:txBody>
      </p:sp>
    </p:spTree>
    <p:extLst>
      <p:ext uri="{BB962C8B-B14F-4D97-AF65-F5344CB8AC3E}">
        <p14:creationId xmlns:p14="http://schemas.microsoft.com/office/powerpoint/2010/main" val="362397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11</a:t>
            </a:fld>
            <a:endParaRPr lang="en-US"/>
          </a:p>
        </p:txBody>
      </p:sp>
    </p:spTree>
    <p:extLst>
      <p:ext uri="{BB962C8B-B14F-4D97-AF65-F5344CB8AC3E}">
        <p14:creationId xmlns:p14="http://schemas.microsoft.com/office/powerpoint/2010/main" val="71520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12</a:t>
            </a:fld>
            <a:endParaRPr lang="en-US"/>
          </a:p>
        </p:txBody>
      </p:sp>
    </p:spTree>
    <p:extLst>
      <p:ext uri="{BB962C8B-B14F-4D97-AF65-F5344CB8AC3E}">
        <p14:creationId xmlns:p14="http://schemas.microsoft.com/office/powerpoint/2010/main" val="381986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6529-341D-4640-BA00-9604BCC54196}" type="slidenum">
              <a:rPr lang="en-US" smtClean="0"/>
              <a:t>13</a:t>
            </a:fld>
            <a:endParaRPr lang="en-US"/>
          </a:p>
        </p:txBody>
      </p:sp>
    </p:spTree>
    <p:extLst>
      <p:ext uri="{BB962C8B-B14F-4D97-AF65-F5344CB8AC3E}">
        <p14:creationId xmlns:p14="http://schemas.microsoft.com/office/powerpoint/2010/main" val="16418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WHR hex (waste heat recovery heat exchanger): </a:t>
                </a:r>
                <a:r>
                  <a:rPr lang="en-US" sz="1800" dirty="0">
                    <a:effectLst/>
                    <a:latin typeface="Calibri Light" panose="020F0302020204030204" pitchFamily="34" charset="0"/>
                    <a:ea typeface="Calibri" panose="020F0502020204030204" pitchFamily="34" charset="0"/>
                    <a:cs typeface="Arial" panose="020B0604020202020204" pitchFamily="34" charset="0"/>
                  </a:rPr>
                  <a:t>In the WHR hex, heat is recovered from the WH stream (EG or JCW) and transferred to the HTF (thermal oil or water).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Circulating pump P1: </a:t>
                </a:r>
                <a:r>
                  <a:rPr lang="en-US" sz="1800" dirty="0">
                    <a:effectLst/>
                    <a:latin typeface="Calibri Light" panose="020F0302020204030204" pitchFamily="34" charset="0"/>
                    <a:ea typeface="Calibri" panose="020F0502020204030204" pitchFamily="34" charset="0"/>
                    <a:cs typeface="Arial" panose="020B0604020202020204" pitchFamily="34" charset="0"/>
                  </a:rPr>
                  <a:t>P1 is a constant speed circulating pump. It can be switched on or off depending on the operating mode of the system. If P1 is switched on, it supplies a specific HTF flow rate from the buffer tank to the WHR hex. If P2 is switched off, no HTF is supplied to the WHR hex.</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Buffer tank: </a:t>
                </a:r>
                <a:r>
                  <a:rPr lang="en-US" sz="1800" dirty="0">
                    <a:effectLst/>
                    <a:latin typeface="Calibri Light" panose="020F0302020204030204" pitchFamily="34" charset="0"/>
                    <a:ea typeface="Calibri" panose="020F0502020204030204" pitchFamily="34" charset="0"/>
                    <a:cs typeface="Arial" panose="020B0604020202020204" pitchFamily="34" charset="0"/>
                  </a:rPr>
                  <a:t>This is a buffer tank filled with HTF. The buffer tank is filled with HTF. Its purpose is to act as a thermal buffer between the hot HTF circuit connected to the WHR hex and the cold HTF circuit that is connected with the LTES and active ZHENIT technology.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Circulating pump P2: </a:t>
                </a:r>
                <a:r>
                  <a:rPr lang="en-US" sz="1800" dirty="0">
                    <a:effectLst/>
                    <a:latin typeface="Calibri Light" panose="020F0302020204030204" pitchFamily="34" charset="0"/>
                    <a:ea typeface="Calibri" panose="020F0502020204030204" pitchFamily="34" charset="0"/>
                    <a:cs typeface="Arial" panose="020B0604020202020204" pitchFamily="34" charset="0"/>
                  </a:rPr>
                  <a:t>P2 is a constant speed circulating pump. It can be switched on or off depending on the operating mode of the system. Generally, valve P2 operates at constant speed, extracting a specific HTF flow rate If from the cold side of the buffer tank. If P2 is switched off, not HTF is extracted from the buffer tank.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LTES/LTES hex: </a:t>
                </a:r>
                <a:r>
                  <a:rPr lang="en-US" sz="1800" dirty="0">
                    <a:effectLst/>
                    <a:latin typeface="Calibri Light" panose="020F0302020204030204" pitchFamily="34" charset="0"/>
                    <a:ea typeface="Calibri" panose="020F0502020204030204" pitchFamily="34" charset="0"/>
                    <a:cs typeface="Arial" panose="020B0604020202020204" pitchFamily="34" charset="0"/>
                  </a:rPr>
                  <a:t>The LTES system includes an LTES hex. It function as the thermal energy storage component of the overall system. The heat exchanger that is inside the LTES (LTES hex) is used for transferring heat between the PCM and the HTF that is send to the LTES.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Regulating valve V1: </a:t>
                </a:r>
                <a:r>
                  <a:rPr lang="en-US" sz="1800" dirty="0">
                    <a:effectLst/>
                    <a:latin typeface="Calibri Light" panose="020F0302020204030204" pitchFamily="34" charset="0"/>
                    <a:ea typeface="Calibri" panose="020F0502020204030204" pitchFamily="34" charset="0"/>
                    <a:cs typeface="Arial" panose="020B0604020202020204" pitchFamily="34" charset="0"/>
                  </a:rPr>
                  <a:t>Valve V1 is a regulating valve. Its role is to determine the amount of HTF that is sent to the active ZHENIT technology or the LTES.</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Two-way valve V2: </a:t>
                </a:r>
                <a:r>
                  <a:rPr lang="en-US" sz="1800" dirty="0">
                    <a:effectLst/>
                    <a:latin typeface="Calibri Light" panose="020F0302020204030204" pitchFamily="34" charset="0"/>
                    <a:ea typeface="Calibri" panose="020F0502020204030204" pitchFamily="34" charset="0"/>
                    <a:cs typeface="Arial" panose="020B0604020202020204" pitchFamily="34" charset="0"/>
                  </a:rPr>
                  <a:t>Valve V2 is a two-way valve. It either sends all HTF coming from the LTES to be mixed with HTF and be supplied to the ZHENIT technology, or it sends all HTF coming from the LTES to be mixed with HTF leaving the ZHENIT technology. </a:t>
                </a: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Generally, each active ZHENIT technology has an operational temperature range, from a minimum to a maximum temperature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𝑚𝑖𝑛</m:t>
                        </m:r>
                      </m:sub>
                    </m:sSub>
                  </m:oMath>
                </a14:m>
                <a:r>
                  <a:rPr lang="en-US" sz="1800" dirty="0">
                    <a:effectLst/>
                    <a:latin typeface="Calibri Light" panose="020F0302020204030204" pitchFamily="34" charset="0"/>
                    <a:ea typeface="Yu Mincho" panose="02020400000000000000" pitchFamily="18" charset="-128"/>
                    <a:cs typeface="Arial" panose="020B0604020202020204" pitchFamily="34" charset="0"/>
                  </a:rPr>
                  <a: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Based on the relationship of the buffer tank top temperature and these two temperatures, the operating mode of the system is determined.</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WHR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at any timestep, the temperature of the tank top is below a threshold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𝑡𝑜𝑝</m:t>
                        </m:r>
                      </m:sub>
                    </m:sSub>
                  </m:oMath>
                </a14:m>
                <a:r>
                  <a:rPr lang="en-US" sz="1800" dirty="0">
                    <a:effectLst/>
                    <a:latin typeface="Calibri Light" panose="020F0302020204030204" pitchFamily="34" charset="0"/>
                    <a:ea typeface="Yu Mincho" panose="02020400000000000000" pitchFamily="18" charset="-128"/>
                    <a:cs typeface="Arial" panose="020B0604020202020204" pitchFamily="34" charset="0"/>
                  </a:rPr>
                  <a:t> </a:t>
                </a:r>
                <a14:m>
                  <m:oMath xmlns:m="http://schemas.openxmlformats.org/officeDocument/2006/math">
                    <m:r>
                      <a:rPr lang="en-US" sz="1800" i="1">
                        <a:effectLst/>
                        <a:latin typeface="Cambria Math" panose="02040503050406030204" pitchFamily="18" charset="0"/>
                        <a:ea typeface="Yu Mincho" panose="02020400000000000000" pitchFamily="18" charset="-128"/>
                        <a:cs typeface="Arial" panose="020B0604020202020204" pitchFamily="34" charset="0"/>
                      </a:rPr>
                      <m:t>&lt;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HTF is supplied from the buffer tank to the WHR hex to recover heat. In this case, P1 is switched on. If, at any timestep, the temperature of the tank top exceeds the threshold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𝑡𝑜𝑝</m:t>
                        </m:r>
                      </m:sub>
                    </m:sSub>
                  </m:oMath>
                </a14:m>
                <a:r>
                  <a:rPr lang="en-US" sz="1800" dirty="0">
                    <a:effectLst/>
                    <a:latin typeface="Calibri Light" panose="020F0302020204030204" pitchFamily="34" charset="0"/>
                    <a:ea typeface="Yu Mincho" panose="02020400000000000000" pitchFamily="18" charset="-128"/>
                    <a:cs typeface="Arial" panose="020B0604020202020204" pitchFamily="34" charset="0"/>
                  </a:rPr>
                  <a:t> </a:t>
                </a:r>
                <a14:m>
                  <m:oMath xmlns:m="http://schemas.openxmlformats.org/officeDocument/2006/math">
                    <m:r>
                      <a:rPr lang="en-US" sz="1800" i="1">
                        <a:effectLst/>
                        <a:latin typeface="Cambria Math" panose="02040503050406030204" pitchFamily="18" charset="0"/>
                        <a:ea typeface="Yu Mincho" panose="02020400000000000000" pitchFamily="18" charset="-128"/>
                        <a:cs typeface="Arial" panose="020B0604020202020204" pitchFamily="34" charset="0"/>
                      </a:rPr>
                      <m:t>&gt;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no HTF is supplied from the buffer tank to the WHR hex, thus P1 is switched off. </a:t>
                </a:r>
                <a:r>
                  <a:rPr lang="en-US" sz="1800" b="1" dirty="0">
                    <a:effectLst/>
                    <a:latin typeface="Calibri Light" panose="020F0302020204030204" pitchFamily="34" charset="0"/>
                    <a:ea typeface="Calibri" panose="020F0502020204030204" pitchFamily="34" charset="0"/>
                    <a:cs typeface="Arial" panose="020B0604020202020204" pitchFamily="34" charset="0"/>
                  </a:rPr>
                  <a:t>This happens independent of what happens on the low-temperature section of the HTF circuit. </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Production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HTF temperature in the tank top is between the operating temperatures of the ZHENIT technology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𝑚𝑖𝑛</m:t>
                        </m:r>
                      </m:sub>
                    </m:sSub>
                    <m:r>
                      <a:rPr lang="en-US" sz="1800" i="1">
                        <a:effectLst/>
                        <a:latin typeface="Cambria Math" panose="02040503050406030204" pitchFamily="18" charset="0"/>
                        <a:ea typeface="Yu Mincho" panose="02020400000000000000" pitchFamily="18" charset="-128"/>
                        <a:cs typeface="Arial" panose="020B0604020202020204" pitchFamily="34"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𝑡𝑜𝑝</m:t>
                        </m:r>
                      </m:sub>
                    </m:sSub>
                  </m:oMath>
                </a14:m>
                <a:r>
                  <a:rPr lang="en-US" sz="1800" dirty="0">
                    <a:effectLst/>
                    <a:latin typeface="Calibri Light" panose="020F0302020204030204" pitchFamily="34" charset="0"/>
                    <a:ea typeface="Yu Mincho" panose="02020400000000000000" pitchFamily="18" charset="-128"/>
                    <a:cs typeface="Arial" panose="020B0604020202020204" pitchFamily="34" charset="0"/>
                  </a:rPr>
                  <a:t> </a:t>
                </a:r>
                <a14:m>
                  <m:oMath xmlns:m="http://schemas.openxmlformats.org/officeDocument/2006/math">
                    <m:r>
                      <a:rPr lang="en-US" sz="1800" i="1">
                        <a:effectLst/>
                        <a:latin typeface="Cambria Math" panose="02040503050406030204" pitchFamily="18" charset="0"/>
                        <a:ea typeface="Yu Mincho" panose="02020400000000000000" pitchFamily="18" charset="-128"/>
                        <a:cs typeface="Arial" panose="020B0604020202020204" pitchFamily="34"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the HTF is directly supplied to the ZHENIT technology and the LTES is bypassed. Therefore, valve V1 sends all HTF directly to the ZHENIT technology.</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buffer tank top temperature is higher than the maximum operating temperature of the ZHENIT technology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𝑡𝑜𝑝</m:t>
                        </m:r>
                      </m:sub>
                    </m:sSub>
                    <m:r>
                      <a:rPr lang="en-US" sz="1800" i="1">
                        <a:effectLst/>
                        <a:latin typeface="Cambria Math" panose="02040503050406030204" pitchFamily="18" charset="0"/>
                        <a:ea typeface="Calibri" panose="020F0502020204030204" pitchFamily="34" charset="0"/>
                        <a:cs typeface="Arial" panose="020B0604020202020204" pitchFamily="34" charset="0"/>
                      </a:rPr>
                      <m:t>&gt;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the LTES is charged if its SoC is below a maximum threshold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𝑆𝑂𝐶</m:t>
                        </m:r>
                      </m:e>
                      <m:sub>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sub>
                    </m:sSub>
                    <m:r>
                      <a:rPr lang="en-US" sz="1800" i="1">
                        <a:effectLst/>
                        <a:latin typeface="Cambria Math" panose="02040503050406030204" pitchFamily="18" charset="0"/>
                        <a:ea typeface="Calibri" panose="020F0502020204030204" pitchFamily="34" charset="0"/>
                        <a:cs typeface="Arial" panose="020B0604020202020204" pitchFamily="34" charset="0"/>
                      </a:rPr>
                      <m:t>&lt;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𝑆𝑂𝐶</m:t>
                        </m:r>
                      </m:e>
                      <m:sub>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In this case, valve V1 diverts all HTF to the LTES HEX. In this case there are two possibilities that are described next.</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 1: Charging and production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after charging the LTES, the temperature of the HTF at the outlet of the LTES hex is lower than the maximum operating temperature of the ZHENIT technology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h𝑡𝑓</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h𝑒𝑥</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𝑜𝑢𝑡</m:t>
                        </m:r>
                      </m:sub>
                    </m:sSub>
                    <m:r>
                      <a:rPr lang="en-US" sz="1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the HTF is diverted from V2 to the ZHENIT technology.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 2: Exclusive charging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after charging, the temperature of the HTF at the outlet of the LTES hex is higher than the maximum operating temperature of the ZHENIT technology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h𝑡𝑓</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h𝑒𝑥</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𝑜𝑢𝑡</m:t>
                        </m:r>
                      </m:sub>
                    </m:sSub>
                    <m:r>
                      <a:rPr lang="en-US" sz="1800" i="1">
                        <a:effectLst/>
                        <a:latin typeface="Cambria Math" panose="02040503050406030204" pitchFamily="18" charset="0"/>
                        <a:ea typeface="Calibri" panose="020F0502020204030204" pitchFamily="34" charset="0"/>
                        <a:cs typeface="Arial" panose="020B0604020202020204" pitchFamily="34" charset="0"/>
                      </a:rPr>
                      <m:t>&gt;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𝑚𝑎𝑥</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V2 diverts all HTF back to the buffer tank, thus the ZHENIT technology is completely bypassed.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HTF temperature in the buffer tank is lower than the minimum operating temperature of the ZHENIT technology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𝑏𝑢𝑓𝑓𝑒𝑟</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𝑡𝑎𝑛𝑘</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𝑡𝑜𝑝</m:t>
                        </m:r>
                      </m:sub>
                    </m:sSub>
                    <m:r>
                      <a:rPr lang="en-US" sz="1800" i="1">
                        <a:effectLst/>
                        <a:latin typeface="Cambria Math" panose="02040503050406030204" pitchFamily="18" charset="0"/>
                        <a:ea typeface="Calibri" panose="020F0502020204030204" pitchFamily="34" charset="0"/>
                        <a:cs typeface="Arial" panose="020B0604020202020204" pitchFamily="34" charset="0"/>
                      </a:rPr>
                      <m:t>&lt;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𝑚𝑖𝑛</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then the following possibilities are available:</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 1: Discharging and production</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SoC of the LTES is sufficiently high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𝑆𝑂𝐶</m:t>
                        </m:r>
                      </m:e>
                      <m:sub>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sub>
                    </m:sSub>
                    <m:r>
                      <a:rPr lang="en-US" sz="1800" i="1">
                        <a:effectLst/>
                        <a:latin typeface="Cambria Math" panose="02040503050406030204" pitchFamily="18" charset="0"/>
                        <a:ea typeface="Calibri" panose="020F0502020204030204" pitchFamily="34" charset="0"/>
                        <a:cs typeface="Arial" panose="020B0604020202020204" pitchFamily="34" charset="0"/>
                      </a:rPr>
                      <m:t>&gt;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𝑆𝑂𝐶</m:t>
                        </m:r>
                      </m:e>
                      <m:sub>
                        <m:r>
                          <a:rPr lang="en-US" sz="1800" i="1">
                            <a:effectLst/>
                            <a:latin typeface="Cambria Math" panose="02040503050406030204" pitchFamily="18" charset="0"/>
                            <a:ea typeface="Calibri" panose="020F0502020204030204" pitchFamily="34" charset="0"/>
                            <a:cs typeface="Arial" panose="020B0604020202020204" pitchFamily="34" charset="0"/>
                          </a:rPr>
                          <m:t>𝐿𝑇𝐸𝑆</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𝑚𝑖𝑛</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 valve V1 diverts part of the flow to the LTES HEX so that the temperature of the HTF after mixing is equal to the minimum operating range of the technology plus sum tolerance to enable operation of the ZHENIT technology (discharging mode). Basically this is ensured by a condition of the following type: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h𝑡𝑓</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𝑚𝑖𝑥</m:t>
                        </m:r>
                        <m:r>
                          <a:rPr lang="en-US" sz="1800" i="1">
                            <a:effectLst/>
                            <a:latin typeface="Cambria Math" panose="02040503050406030204" pitchFamily="18" charset="0"/>
                            <a:ea typeface="Calibri" panose="020F0502020204030204" pitchFamily="34" charset="0"/>
                            <a:cs typeface="Arial" panose="020B0604020202020204" pitchFamily="34" charset="0"/>
                          </a:rPr>
                          <m:t>1,</m:t>
                        </m:r>
                        <m:r>
                          <a:rPr lang="en-US" sz="1800" i="1">
                            <a:effectLst/>
                            <a:latin typeface="Cambria Math" panose="02040503050406030204" pitchFamily="18" charset="0"/>
                            <a:ea typeface="Calibri" panose="020F0502020204030204" pitchFamily="34" charset="0"/>
                            <a:cs typeface="Arial" panose="020B0604020202020204" pitchFamily="34" charset="0"/>
                          </a:rPr>
                          <m:t>𝑜𝑢𝑡</m:t>
                        </m:r>
                      </m:sub>
                    </m:sSub>
                    <m:r>
                      <a:rPr lang="en-US" sz="1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𝑚𝑖𝑛</m:t>
                        </m:r>
                      </m:sub>
                    </m:sSub>
                    <m:r>
                      <a:rPr lang="en-US" sz="1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𝛥</m:t>
                        </m:r>
                        <m:r>
                          <a:rPr lang="en-US" sz="1800" i="1">
                            <a:effectLst/>
                            <a:latin typeface="Cambria Math" panose="02040503050406030204" pitchFamily="18" charset="0"/>
                            <a:ea typeface="Calibri" panose="020F0502020204030204" pitchFamily="34" charset="0"/>
                            <a:cs typeface="Arial" panose="020B0604020202020204" pitchFamily="34" charset="0"/>
                          </a:rPr>
                          <m:t>𝑇</m:t>
                        </m:r>
                      </m:e>
                      <m:sub>
                        <m:r>
                          <a:rPr lang="en-US" sz="1800" i="1">
                            <a:effectLst/>
                            <a:latin typeface="Cambria Math" panose="02040503050406030204" pitchFamily="18" charset="0"/>
                            <a:ea typeface="Calibri" panose="020F0502020204030204" pitchFamily="34" charset="0"/>
                            <a:cs typeface="Arial" panose="020B0604020202020204" pitchFamily="34" charset="0"/>
                          </a:rPr>
                          <m:t>𝑡𝑒𝑐h𝑛𝑜𝑙𝑜𝑔𝑦</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𝑡𝑜𝑙</m:t>
                        </m:r>
                      </m:sub>
                    </m:sSub>
                  </m:oMath>
                </a14:m>
                <a:r>
                  <a:rPr lang="en-US" sz="1800" dirty="0">
                    <a:effectLst/>
                    <a:latin typeface="Calibri Light" panose="020F0302020204030204" pitchFamily="34" charset="0"/>
                    <a:ea typeface="Calibri" panose="020F0502020204030204" pitchFamily="34" charset="0"/>
                    <a:cs typeface="Arial" panose="020B0604020202020204" pitchFamily="34" charset="0"/>
                  </a:rPr>
                  <a:t>).</a:t>
                </a: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This is achieved with a controller that aims to find the V1 opening (basically the HTF mass flow rate sent to the LTES) to attain the desired temperature after mixing. If a feasible mass flow rate is obtained by the controller, then V2 diverts all HTF coming from the LTES to </a:t>
                </a:r>
                <a:r>
                  <a:rPr lang="el-GR" sz="1800" dirty="0">
                    <a:effectLst/>
                    <a:latin typeface="Calibri Light" panose="020F0302020204030204" pitchFamily="34" charset="0"/>
                    <a:ea typeface="Calibri" panose="020F0502020204030204" pitchFamily="34" charset="0"/>
                    <a:cs typeface="Arial" panose="020B0604020202020204" pitchFamily="34" charset="0"/>
                  </a:rPr>
                  <a:t>ΜΙΧ</a:t>
                </a:r>
                <a:r>
                  <a:rPr lang="en-GB" sz="1800" dirty="0">
                    <a:effectLst/>
                    <a:latin typeface="Calibri Light" panose="020F0302020204030204" pitchFamily="34" charset="0"/>
                    <a:ea typeface="Calibri" panose="020F0502020204030204" pitchFamily="34" charset="0"/>
                    <a:cs typeface="Arial" panose="020B0604020202020204" pitchFamily="34" charset="0"/>
                  </a:rPr>
                  <a:t>. </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 </a:t>
                </a:r>
                <a:r>
                  <a:rPr lang="en-GB" sz="1800" b="1" dirty="0">
                    <a:effectLst/>
                    <a:latin typeface="Calibri Light" panose="020F0302020204030204" pitchFamily="34" charset="0"/>
                    <a:ea typeface="Calibri" panose="020F0502020204030204" pitchFamily="34" charset="0"/>
                    <a:cs typeface="Arial" panose="020B0604020202020204" pitchFamily="34" charset="0"/>
                  </a:rPr>
                  <a:t>2</a:t>
                </a:r>
                <a:r>
                  <a:rPr lang="en-US" sz="1800" b="1" dirty="0">
                    <a:effectLst/>
                    <a:latin typeface="Calibri Light" panose="020F0302020204030204" pitchFamily="34" charset="0"/>
                    <a:ea typeface="Calibri" panose="020F0502020204030204" pitchFamily="34" charset="0"/>
                    <a:cs typeface="Arial" panose="020B0604020202020204" pitchFamily="34" charset="0"/>
                  </a:rPr>
                  <a:t>: Discharging - no production</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it is not possible for the controller of V1 to calculate a feasible HTF mass flow rate enabling a sufficiently high temperature for the ZHENIT technology, then all HTF flow rate is sent to the LTES and the ZHENIT technology is bypassed. In this case V2 </a:t>
                </a:r>
                <a:r>
                  <a:rPr lang="en-US" sz="1800" dirty="0" err="1">
                    <a:effectLst/>
                    <a:latin typeface="Calibri Light" panose="020F0302020204030204" pitchFamily="34" charset="0"/>
                    <a:ea typeface="Calibri" panose="020F0502020204030204" pitchFamily="34" charset="0"/>
                    <a:cs typeface="Arial" panose="020B0604020202020204" pitchFamily="34" charset="0"/>
                  </a:rPr>
                  <a:t>sents</a:t>
                </a:r>
                <a:r>
                  <a:rPr lang="en-US" sz="1800">
                    <a:effectLst/>
                    <a:latin typeface="Calibri Light" panose="020F0302020204030204" pitchFamily="34" charset="0"/>
                    <a:ea typeface="Calibri" panose="020F0502020204030204" pitchFamily="34" charset="0"/>
                    <a:cs typeface="Arial" panose="020B0604020202020204" pitchFamily="34" charset="0"/>
                  </a:rPr>
                  <a:t> the HTF coming from the LTES hex to the buffer tank. </a:t>
                </a:r>
              </a:p>
              <a:p>
                <a:endParaRPr lang="en-US" dirty="0"/>
              </a:p>
            </p:txBody>
          </p:sp>
        </mc:Choice>
        <mc:Fallback xmlns="">
          <p:sp>
            <p:nvSpPr>
              <p:cNvPr id="3" name="Notes Placeholder 2"/>
              <p:cNvSpPr>
                <a:spLocks noGrp="1"/>
              </p:cNvSpPr>
              <p:nvPr>
                <p:ph type="body" idx="1"/>
              </p:nvPr>
            </p:nvSpPr>
            <p:spPr/>
            <p:txBody>
              <a:bodyPr/>
              <a:lstStyle/>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WHR hex (waste heat recovery heat exchanger): </a:t>
                </a:r>
                <a:r>
                  <a:rPr lang="en-US" sz="1800" dirty="0">
                    <a:effectLst/>
                    <a:latin typeface="Calibri Light" panose="020F0302020204030204" pitchFamily="34" charset="0"/>
                    <a:ea typeface="Calibri" panose="020F0502020204030204" pitchFamily="34" charset="0"/>
                    <a:cs typeface="Arial" panose="020B0604020202020204" pitchFamily="34" charset="0"/>
                  </a:rPr>
                  <a:t>In the WHR hex, heat is recovered from the WH stream (EG or JCW) and transferred to the HTF (thermal oil or water).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Circulating pump P1: </a:t>
                </a:r>
                <a:r>
                  <a:rPr lang="en-US" sz="1800" dirty="0">
                    <a:effectLst/>
                    <a:latin typeface="Calibri Light" panose="020F0302020204030204" pitchFamily="34" charset="0"/>
                    <a:ea typeface="Calibri" panose="020F0502020204030204" pitchFamily="34" charset="0"/>
                    <a:cs typeface="Arial" panose="020B0604020202020204" pitchFamily="34" charset="0"/>
                  </a:rPr>
                  <a:t>P1 is a constant speed circulating pump. It can be switched on or off depending on the operating mode of the system. If P1 is switched on, it supplies a specific HTF flow rate from the buffer tank to the WHR hex. If P2 is switched off, no HTF is supplied to the WHR hex.</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Buffer tank: </a:t>
                </a:r>
                <a:r>
                  <a:rPr lang="en-US" sz="1800" dirty="0">
                    <a:effectLst/>
                    <a:latin typeface="Calibri Light" panose="020F0302020204030204" pitchFamily="34" charset="0"/>
                    <a:ea typeface="Calibri" panose="020F0502020204030204" pitchFamily="34" charset="0"/>
                    <a:cs typeface="Arial" panose="020B0604020202020204" pitchFamily="34" charset="0"/>
                  </a:rPr>
                  <a:t>This is a buffer tank filled with HTF. The buffer tank is filled with HTF. Its purpose is to act as a thermal buffer between the hot HTF circuit connected to the WHR hex and the cold HTF circuit that is connected with the LTES and active ZHENIT technology.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Circulating pump P2: </a:t>
                </a:r>
                <a:r>
                  <a:rPr lang="en-US" sz="1800" dirty="0">
                    <a:effectLst/>
                    <a:latin typeface="Calibri Light" panose="020F0302020204030204" pitchFamily="34" charset="0"/>
                    <a:ea typeface="Calibri" panose="020F0502020204030204" pitchFamily="34" charset="0"/>
                    <a:cs typeface="Arial" panose="020B0604020202020204" pitchFamily="34" charset="0"/>
                  </a:rPr>
                  <a:t>P2 is a constant speed circulating pump. It can be switched on or off depending on the operating mode of the system. Generally, valve P2 operates at constant speed, extracting a specific HTF flow rate If from the cold side of the buffer tank. If P2 is switched off, not HTF is extracted from the buffer tank.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LTES/LTES hex: </a:t>
                </a:r>
                <a:r>
                  <a:rPr lang="en-US" sz="1800" dirty="0">
                    <a:effectLst/>
                    <a:latin typeface="Calibri Light" panose="020F0302020204030204" pitchFamily="34" charset="0"/>
                    <a:ea typeface="Calibri" panose="020F0502020204030204" pitchFamily="34" charset="0"/>
                    <a:cs typeface="Arial" panose="020B0604020202020204" pitchFamily="34" charset="0"/>
                  </a:rPr>
                  <a:t>The LTES system includes an LTES hex. It function as the thermal energy storage component of the overall system. The heat exchanger that is inside the LTES (LTES hex) is used for transferring heat between the PCM and the HTF that is send to the LTES.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Regulating valve V1: </a:t>
                </a:r>
                <a:r>
                  <a:rPr lang="en-US" sz="1800" dirty="0">
                    <a:effectLst/>
                    <a:latin typeface="Calibri Light" panose="020F0302020204030204" pitchFamily="34" charset="0"/>
                    <a:ea typeface="Calibri" panose="020F0502020204030204" pitchFamily="34" charset="0"/>
                    <a:cs typeface="Arial" panose="020B0604020202020204" pitchFamily="34" charset="0"/>
                  </a:rPr>
                  <a:t>Valve V1 is a regulating valve. Its role is to determine the amount of HTF that is sent to the active ZHENIT technology or the LTES.</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Two-way valve V2: </a:t>
                </a:r>
                <a:r>
                  <a:rPr lang="en-US" sz="1800" dirty="0">
                    <a:effectLst/>
                    <a:latin typeface="Calibri Light" panose="020F0302020204030204" pitchFamily="34" charset="0"/>
                    <a:ea typeface="Calibri" panose="020F0502020204030204" pitchFamily="34" charset="0"/>
                    <a:cs typeface="Arial" panose="020B0604020202020204" pitchFamily="34" charset="0"/>
                  </a:rPr>
                  <a:t>Valve V2 is a two-way valve. It either sends all HTF coming from the LTES to be mixed with HTF and be supplied to the ZHENIT technology, or it sends all HTF coming from the LTES to be mixed with HTF leaving the ZHENIT technology. </a:t>
                </a: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Generally, each active ZHENIT technology has an operational temperature range, from a minimum to a maximum temperature (</a:t>
                </a:r>
                <a:r>
                  <a:rPr lang="en-US" sz="1800" i="0">
                    <a:effectLst/>
                    <a:latin typeface="Cambria Math" panose="02040503050406030204" pitchFamily="18" charset="0"/>
                    <a:ea typeface="Calibri" panose="020F0502020204030204" pitchFamily="34" charset="0"/>
                    <a:cs typeface="Arial" panose="020B0604020202020204" pitchFamily="34" charset="0"/>
                  </a:rPr>
                  <a:t>𝑇_(𝑡𝑒𝑐ℎ𝑛𝑜𝑙𝑜𝑔𝑦,𝑚𝑖𝑛)</a:t>
                </a:r>
                <a:r>
                  <a:rPr lang="en-US" sz="1800" dirty="0">
                    <a:effectLst/>
                    <a:latin typeface="Calibri Light" panose="020F0302020204030204" pitchFamily="34" charset="0"/>
                    <a:ea typeface="Yu Mincho" panose="02020400000000000000" pitchFamily="18" charset="-128"/>
                    <a:cs typeface="Arial" panose="020B0604020202020204" pitchFamily="34" charset="0"/>
                  </a:rPr>
                  <a:t>, </a:t>
                </a:r>
                <a:r>
                  <a:rPr lang="en-US" sz="1800" i="0">
                    <a:effectLst/>
                    <a:latin typeface="Cambria Math" panose="02040503050406030204" pitchFamily="18" charset="0"/>
                    <a:ea typeface="Calibri" panose="020F0502020204030204" pitchFamily="34" charset="0"/>
                    <a:cs typeface="Arial" panose="020B0604020202020204" pitchFamily="34" charset="0"/>
                  </a:rPr>
                  <a:t>𝑇_(𝑡𝑒𝑐ℎ𝑛𝑜𝑙𝑜𝑔𝑦,𝑚𝑎𝑥)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Based on the relationship of the buffer tank top temperature and these two temperatures, the operating mode of the system is determined.</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WHR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at any timestep, the temperature of the tank top is below a threshold (</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𝑇_(𝑏𝑢𝑓𝑓𝑒𝑟,𝑡𝑎𝑛𝑘,𝑡𝑜𝑝)</a:t>
                </a:r>
                <a:r>
                  <a:rPr lang="en-US" sz="1800" dirty="0">
                    <a:effectLst/>
                    <a:latin typeface="Calibri Light" panose="020F0302020204030204" pitchFamily="34" charset="0"/>
                    <a:ea typeface="Yu Mincho" panose="02020400000000000000" pitchFamily="18" charset="-128"/>
                    <a:cs typeface="Arial" panose="020B0604020202020204" pitchFamily="34" charset="0"/>
                  </a:rPr>
                  <a:t> </a:t>
                </a:r>
                <a:r>
                  <a:rPr lang="en-US" sz="1800" i="0">
                    <a:effectLst/>
                    <a:latin typeface="Cambria Math" panose="02040503050406030204" pitchFamily="18" charset="0"/>
                    <a:ea typeface="Yu Mincho" panose="02020400000000000000" pitchFamily="18" charset="-128"/>
                    <a:cs typeface="Arial" panose="020B0604020202020204" pitchFamily="34" charset="0"/>
                  </a:rPr>
                  <a:t>&lt;</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HTF is supplied from the buffer tank to the WHR hex to recover heat. In this case, P1 is switched on. If, at any timestep, the temperature of the tank top exceeds the threshold (</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𝑇_(𝑏𝑢𝑓𝑓𝑒𝑟,𝑡𝑎𝑛𝑘,𝑡𝑜𝑝)</a:t>
                </a:r>
                <a:r>
                  <a:rPr lang="en-US" sz="1800" dirty="0">
                    <a:effectLst/>
                    <a:latin typeface="Calibri Light" panose="020F0302020204030204" pitchFamily="34" charset="0"/>
                    <a:ea typeface="Yu Mincho" panose="02020400000000000000" pitchFamily="18" charset="-128"/>
                    <a:cs typeface="Arial" panose="020B0604020202020204" pitchFamily="34" charset="0"/>
                  </a:rPr>
                  <a:t> </a:t>
                </a:r>
                <a:r>
                  <a:rPr lang="en-US" sz="1800" i="0">
                    <a:effectLst/>
                    <a:latin typeface="Cambria Math" panose="02040503050406030204" pitchFamily="18" charset="0"/>
                    <a:ea typeface="Yu Mincho" panose="02020400000000000000" pitchFamily="18" charset="-128"/>
                    <a:cs typeface="Arial" panose="020B0604020202020204" pitchFamily="34" charset="0"/>
                  </a:rPr>
                  <a:t>&gt;</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no HTF is supplied from the buffer tank to the WHR hex, thus P1 is switched off. </a:t>
                </a:r>
                <a:r>
                  <a:rPr lang="en-US" sz="1800" b="1" dirty="0">
                    <a:effectLst/>
                    <a:latin typeface="Calibri Light" panose="020F0302020204030204" pitchFamily="34" charset="0"/>
                    <a:ea typeface="Calibri" panose="020F0502020204030204" pitchFamily="34" charset="0"/>
                    <a:cs typeface="Arial" panose="020B0604020202020204" pitchFamily="34" charset="0"/>
                  </a:rPr>
                  <a:t>This happens independent of what happens on the low-temperature section of the HTF circuit. </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Production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HTF temperature in the tank top is between the operating temperatures of the ZHENIT technology (</a:t>
                </a:r>
                <a:r>
                  <a:rPr lang="en-US" sz="1800" i="0">
                    <a:effectLst/>
                    <a:latin typeface="Cambria Math" panose="02040503050406030204" pitchFamily="18" charset="0"/>
                    <a:ea typeface="Calibri" panose="020F0502020204030204" pitchFamily="34" charset="0"/>
                    <a:cs typeface="Arial" panose="020B0604020202020204" pitchFamily="34" charset="0"/>
                  </a:rPr>
                  <a:t>𝑇_(𝑡𝑒𝑐ℎ𝑛𝑜𝑙𝑜𝑔𝑦,𝑚𝑖𝑛)</a:t>
                </a:r>
                <a:r>
                  <a:rPr lang="en-US" sz="1800" i="0">
                    <a:effectLst/>
                    <a:latin typeface="Cambria Math" panose="02040503050406030204" pitchFamily="18" charset="0"/>
                    <a:ea typeface="Yu Mincho" panose="02020400000000000000" pitchFamily="18" charset="-128"/>
                    <a:cs typeface="Arial" panose="020B0604020202020204" pitchFamily="34"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𝑇_(𝑏𝑢𝑓𝑓𝑒𝑟,𝑡𝑎𝑛𝑘,𝑡𝑜𝑝)</a:t>
                </a:r>
                <a:r>
                  <a:rPr lang="en-US" sz="1800" dirty="0">
                    <a:effectLst/>
                    <a:latin typeface="Calibri Light" panose="020F0302020204030204" pitchFamily="34" charset="0"/>
                    <a:ea typeface="Yu Mincho" panose="02020400000000000000" pitchFamily="18" charset="-128"/>
                    <a:cs typeface="Arial" panose="020B0604020202020204" pitchFamily="34" charset="0"/>
                  </a:rPr>
                  <a:t> </a:t>
                </a:r>
                <a:r>
                  <a:rPr lang="en-US" sz="1800" i="0">
                    <a:effectLst/>
                    <a:latin typeface="Cambria Math" panose="02040503050406030204" pitchFamily="18" charset="0"/>
                    <a:ea typeface="Yu Mincho" panose="02020400000000000000" pitchFamily="18" charset="-128"/>
                    <a:cs typeface="Arial" panose="020B0604020202020204" pitchFamily="34"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𝑇_(𝑡𝑒𝑐ℎ𝑛𝑜𝑙𝑜𝑔𝑦,𝑚𝑎𝑥)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the HTF is directly supplied to the ZHENIT technology and the LTES is bypassed. Therefore, valve V1 sends all HTF directly to the ZHENIT technology.</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buffer tank top temperature is higher than the maximum operating temperature of the ZHENIT technology (</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𝑇_(𝑏𝑢𝑓𝑓𝑒𝑟,𝑡𝑎𝑛𝑘,𝑡𝑜𝑝)&gt;𝑇_(𝑡𝑒𝑐ℎ𝑛𝑜𝑙𝑜𝑔𝑦,𝑚𝑎𝑥)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the LTES is charged if its SoC is below a maximum threshold (</a:t>
                </a:r>
                <a:r>
                  <a:rPr lang="en-US" sz="1800" i="0">
                    <a:effectLst/>
                    <a:latin typeface="Cambria Math" panose="02040503050406030204" pitchFamily="18" charset="0"/>
                    <a:ea typeface="Calibri" panose="020F0502020204030204" pitchFamily="34" charset="0"/>
                    <a:cs typeface="Arial" panose="020B0604020202020204" pitchFamily="34" charset="0"/>
                  </a:rPr>
                  <a:t>〖𝑆𝑂𝐶〗_𝐿𝑇𝐸𝑆&lt;〖𝑆𝑂𝐶〗_(𝐿𝑇𝐸𝑆,𝑚𝑎𝑥)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In this case, valve V1 diverts all HTF to the LTES HEX. In this case there are two possibilities that are described next.</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 1: Charging and production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after charging the LTES, the temperature of the HTF at the outlet of the LTES hex is lower than the maximum operating temperature of the ZHENIT technology (</a:t>
                </a:r>
                <a:r>
                  <a:rPr lang="en-US" sz="1800" i="0">
                    <a:effectLst/>
                    <a:latin typeface="Cambria Math" panose="02040503050406030204" pitchFamily="18" charset="0"/>
                    <a:ea typeface="Calibri" panose="020F0502020204030204" pitchFamily="34" charset="0"/>
                    <a:cs typeface="Arial" panose="020B0604020202020204" pitchFamily="34" charset="0"/>
                  </a:rPr>
                  <a:t>𝑇_(ℎ𝑡𝑓,𝐿𝑇𝐸𝑆−ℎ𝑒𝑥,𝑜𝑢𝑡)≤𝑇_(𝑡𝑒𝑐ℎ𝑛𝑜𝑙𝑜𝑔𝑦,𝑚𝑎𝑥)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the HTF is diverted from V2 to the ZHENIT technology.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Charging mode 2: Exclusive charging mode</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after charging, the temperature of the HTF at the outlet of the LTES hex is higher than the maximum operating temperature of the ZHENIT technology (</a:t>
                </a:r>
                <a:r>
                  <a:rPr lang="en-US" sz="1800" i="0">
                    <a:effectLst/>
                    <a:latin typeface="Cambria Math" panose="02040503050406030204" pitchFamily="18" charset="0"/>
                    <a:ea typeface="Calibri" panose="020F0502020204030204" pitchFamily="34" charset="0"/>
                    <a:cs typeface="Arial" panose="020B0604020202020204" pitchFamily="34" charset="0"/>
                  </a:rPr>
                  <a:t>𝑇_(ℎ𝑡𝑓,𝐿𝑇𝐸𝑆−ℎ𝑒𝑥,𝑜𝑢𝑡)&gt;𝑇_(𝑡𝑒𝑐ℎ𝑛𝑜𝑙𝑜𝑔𝑦,𝑚𝑎𝑥)</a:t>
                </a:r>
                <a:r>
                  <a:rPr lang="en-US" sz="1800" dirty="0">
                    <a:effectLst/>
                    <a:latin typeface="Calibri Light" panose="020F0302020204030204" pitchFamily="34" charset="0"/>
                    <a:ea typeface="Calibri" panose="020F0502020204030204" pitchFamily="34" charset="0"/>
                    <a:cs typeface="Arial" panose="020B0604020202020204" pitchFamily="34" charset="0"/>
                  </a:rPr>
                  <a:t>), V2 diverts all HTF back to the buffer tank, thus the ZHENIT technology is completely bypassed. </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modes</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HTF temperature in the buffer tank is lower than the minimum operating temperature of the ZHENIT technology (</a:t>
                </a:r>
                <a:r>
                  <a:rPr lang="en-US" sz="1800" i="0">
                    <a:effectLst/>
                    <a:latin typeface="Cambria Math" panose="02040503050406030204" pitchFamily="18" charset="0"/>
                    <a:ea typeface="Calibri" panose="020F0502020204030204" pitchFamily="34" charset="0"/>
                    <a:cs typeface="Arial" panose="020B0604020202020204" pitchFamily="34" charset="0"/>
                  </a:rPr>
                  <a:t>𝑇_(𝑏𝑢𝑓𝑓𝑒𝑟,𝑡𝑎𝑛𝑘,𝑡𝑜𝑝)&lt;𝑇_(𝑡𝑒𝑐ℎ𝑛𝑜𝑙𝑜𝑔𝑦,𝑚𝑖𝑛)</a:t>
                </a:r>
                <a:r>
                  <a:rPr lang="en-US" sz="1800" dirty="0">
                    <a:effectLst/>
                    <a:latin typeface="Calibri Light" panose="020F0302020204030204" pitchFamily="34" charset="0"/>
                    <a:ea typeface="Calibri" panose="020F0502020204030204" pitchFamily="34" charset="0"/>
                    <a:cs typeface="Arial" panose="020B0604020202020204" pitchFamily="34" charset="0"/>
                  </a:rPr>
                  <a:t>), then the following possibilities are available:</a:t>
                </a: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 1: Discharging and production</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the SoC of the LTES is sufficiently high (</a:t>
                </a:r>
                <a:r>
                  <a:rPr lang="en-US" sz="1800" i="0">
                    <a:effectLst/>
                    <a:latin typeface="Cambria Math" panose="02040503050406030204" pitchFamily="18" charset="0"/>
                    <a:ea typeface="Calibri" panose="020F0502020204030204" pitchFamily="34" charset="0"/>
                    <a:cs typeface="Arial" panose="020B0604020202020204" pitchFamily="34" charset="0"/>
                  </a:rPr>
                  <a:t>〖𝑆𝑂𝐶〗_𝐿𝑇𝐸𝑆&gt;〖𝑆𝑂𝐶〗_(𝐿𝑇𝐸𝑆,𝑚𝑖𝑛)</a:t>
                </a:r>
                <a:r>
                  <a:rPr lang="en-US" sz="1800" dirty="0">
                    <a:effectLst/>
                    <a:latin typeface="Calibri Light" panose="020F0302020204030204" pitchFamily="34" charset="0"/>
                    <a:ea typeface="Calibri" panose="020F0502020204030204" pitchFamily="34" charset="0"/>
                    <a:cs typeface="Arial" panose="020B0604020202020204" pitchFamily="34" charset="0"/>
                  </a:rPr>
                  <a:t>), valve V1 diverts part of the flow to the LTES HEX so that the temperature of the HTF after mixing is equal to the minimum operating range of the technology plus sum tolerance to enable operation of the ZHENIT technology (discharging mode). Basically this is ensured by a condition of the following type: (</a:t>
                </a:r>
                <a:r>
                  <a:rPr lang="en-US" sz="1800" i="0">
                    <a:effectLst/>
                    <a:latin typeface="Cambria Math" panose="02040503050406030204" pitchFamily="18" charset="0"/>
                    <a:ea typeface="Calibri" panose="020F0502020204030204" pitchFamily="34" charset="0"/>
                    <a:cs typeface="Arial" panose="020B0604020202020204" pitchFamily="34" charset="0"/>
                  </a:rPr>
                  <a:t>𝑇_(ℎ𝑡𝑓,𝑚𝑖𝑥1,𝑜𝑢𝑡)≥𝑇_(𝑡𝑒𝑐ℎ𝑛𝑜𝑙𝑜𝑔𝑦,𝑚𝑖𝑛)+〖𝛥𝑇〗_(𝑡𝑒𝑐ℎ𝑛𝑜𝑙𝑜𝑔𝑦,𝑡𝑜𝑙)</a:t>
                </a:r>
                <a:r>
                  <a:rPr lang="en-US" sz="1800" dirty="0">
                    <a:effectLst/>
                    <a:latin typeface="Calibri Light" panose="020F0302020204030204" pitchFamily="34" charset="0"/>
                    <a:ea typeface="Calibri" panose="020F0502020204030204" pitchFamily="34" charset="0"/>
                    <a:cs typeface="Arial" panose="020B0604020202020204" pitchFamily="34" charset="0"/>
                  </a:rPr>
                  <a:t>).</a:t>
                </a: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This is achieved with a controller that aims to find the V1 opening (basically the HTF mass flow rate sent to the LTES) to attain the desired temperature after mixing. If a feasible mass flow rate is obtained by the controller, then V2 diverts all HTF coming from the LTES to </a:t>
                </a:r>
                <a:r>
                  <a:rPr lang="el-GR" sz="1800" dirty="0">
                    <a:effectLst/>
                    <a:latin typeface="Calibri Light" panose="020F0302020204030204" pitchFamily="34" charset="0"/>
                    <a:ea typeface="Calibri" panose="020F0502020204030204" pitchFamily="34" charset="0"/>
                    <a:cs typeface="Arial" panose="020B0604020202020204" pitchFamily="34" charset="0"/>
                  </a:rPr>
                  <a:t>ΜΙΧ</a:t>
                </a:r>
                <a:r>
                  <a:rPr lang="en-GB" sz="1800" dirty="0">
                    <a:effectLst/>
                    <a:latin typeface="Calibri Light" panose="020F0302020204030204" pitchFamily="34" charset="0"/>
                    <a:ea typeface="Calibri" panose="020F0502020204030204" pitchFamily="34" charset="0"/>
                    <a:cs typeface="Arial" panose="020B0604020202020204" pitchFamily="34" charset="0"/>
                  </a:rPr>
                  <a:t>. </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b="1" dirty="0">
                    <a:effectLst/>
                    <a:latin typeface="Calibri Light" panose="020F0302020204030204" pitchFamily="34" charset="0"/>
                    <a:ea typeface="Calibri" panose="020F0502020204030204" pitchFamily="34" charset="0"/>
                    <a:cs typeface="Arial" panose="020B0604020202020204" pitchFamily="34" charset="0"/>
                  </a:rPr>
                  <a:t>Discharging mode </a:t>
                </a:r>
                <a:r>
                  <a:rPr lang="en-GB" sz="1800" b="1" dirty="0">
                    <a:effectLst/>
                    <a:latin typeface="Calibri Light" panose="020F0302020204030204" pitchFamily="34" charset="0"/>
                    <a:ea typeface="Calibri" panose="020F0502020204030204" pitchFamily="34" charset="0"/>
                    <a:cs typeface="Arial" panose="020B0604020202020204" pitchFamily="34" charset="0"/>
                  </a:rPr>
                  <a:t>2</a:t>
                </a:r>
                <a:r>
                  <a:rPr lang="en-US" sz="1800" b="1" dirty="0">
                    <a:effectLst/>
                    <a:latin typeface="Calibri Light" panose="020F0302020204030204" pitchFamily="34" charset="0"/>
                    <a:ea typeface="Calibri" panose="020F0502020204030204" pitchFamily="34" charset="0"/>
                    <a:cs typeface="Arial" panose="020B0604020202020204" pitchFamily="34" charset="0"/>
                  </a:rPr>
                  <a:t>: Discharging - no production</a:t>
                </a:r>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p>
                <a:pPr indent="-269875" algn="just">
                  <a:lnSpc>
                    <a:spcPct val="140000"/>
                  </a:lnSpc>
                  <a:spcAft>
                    <a:spcPts val="600"/>
                  </a:spcAft>
                  <a:tabLst>
                    <a:tab pos="2071370" algn="l"/>
                  </a:tabLst>
                </a:pPr>
                <a:r>
                  <a:rPr lang="en-US" sz="1800" dirty="0">
                    <a:effectLst/>
                    <a:latin typeface="Calibri Light" panose="020F0302020204030204" pitchFamily="34" charset="0"/>
                    <a:ea typeface="Calibri" panose="020F0502020204030204" pitchFamily="34" charset="0"/>
                    <a:cs typeface="Arial" panose="020B0604020202020204" pitchFamily="34" charset="0"/>
                  </a:rPr>
                  <a:t>If it is not possible for the controller of V1 to calculate a feasible HTF mass flow rate enabling a sufficiently high temperature for the ZHENIT technology, then all HTF flow rate is sent to the LTES and the ZHENIT technology is bypassed. In this case V2 </a:t>
                </a:r>
                <a:r>
                  <a:rPr lang="en-US" sz="1800" dirty="0" err="1">
                    <a:effectLst/>
                    <a:latin typeface="Calibri Light" panose="020F0302020204030204" pitchFamily="34" charset="0"/>
                    <a:ea typeface="Calibri" panose="020F0502020204030204" pitchFamily="34" charset="0"/>
                    <a:cs typeface="Arial" panose="020B0604020202020204" pitchFamily="34" charset="0"/>
                  </a:rPr>
                  <a:t>sents</a:t>
                </a:r>
                <a:r>
                  <a:rPr lang="en-US" sz="1800">
                    <a:effectLst/>
                    <a:latin typeface="Calibri Light" panose="020F0302020204030204" pitchFamily="34" charset="0"/>
                    <a:ea typeface="Calibri" panose="020F0502020204030204" pitchFamily="34" charset="0"/>
                    <a:cs typeface="Arial" panose="020B0604020202020204" pitchFamily="34" charset="0"/>
                  </a:rPr>
                  <a:t> the HTF coming from the LTES hex to the buffer tank. </a:t>
                </a:r>
              </a:p>
              <a:p>
                <a:endParaRPr lang="en-US" dirty="0"/>
              </a:p>
            </p:txBody>
          </p:sp>
        </mc:Fallback>
      </mc:AlternateContent>
      <p:sp>
        <p:nvSpPr>
          <p:cNvPr id="4" name="Slide Number Placeholder 3"/>
          <p:cNvSpPr>
            <a:spLocks noGrp="1"/>
          </p:cNvSpPr>
          <p:nvPr>
            <p:ph type="sldNum" sz="quarter" idx="5"/>
          </p:nvPr>
        </p:nvSpPr>
        <p:spPr/>
        <p:txBody>
          <a:bodyPr/>
          <a:lstStyle/>
          <a:p>
            <a:fld id="{2DF16529-341D-4640-BA00-9604BCC54196}" type="slidenum">
              <a:rPr lang="en-US" smtClean="0"/>
              <a:t>14</a:t>
            </a:fld>
            <a:endParaRPr lang="en-US"/>
          </a:p>
        </p:txBody>
      </p:sp>
    </p:spTree>
    <p:extLst>
      <p:ext uri="{BB962C8B-B14F-4D97-AF65-F5344CB8AC3E}">
        <p14:creationId xmlns:p14="http://schemas.microsoft.com/office/powerpoint/2010/main" val="323603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jpeg"/><Relationship Id="rId7" Type="http://schemas.openxmlformats.org/officeDocument/2006/relationships/image" Target="../media/image6.svg"/><Relationship Id="rId12" Type="http://schemas.openxmlformats.org/officeDocument/2006/relationships/image" Target="../media/image10.png"/><Relationship Id="rId17" Type="http://schemas.microsoft.com/office/2007/relationships/hdphoto" Target="../media/hdphoto3.wdp"/><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png"/><Relationship Id="rId15" Type="http://schemas.openxmlformats.org/officeDocument/2006/relationships/image" Target="../media/image12.png"/><Relationship Id="rId10" Type="http://schemas.microsoft.com/office/2007/relationships/hdphoto" Target="../media/hdphoto1.wdp"/><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D9C866-0991-654B-BFB0-2AFE1AB2C181}"/>
              </a:ext>
            </a:extLst>
          </p:cNvPr>
          <p:cNvSpPr>
            <a:spLocks noGrp="1"/>
          </p:cNvSpPr>
          <p:nvPr>
            <p:ph type="dt" sz="half" idx="10"/>
          </p:nvPr>
        </p:nvSpPr>
        <p:spPr/>
        <p:txBody>
          <a:bodyPr/>
          <a:lstStyle/>
          <a:p>
            <a:fld id="{76CB57C2-420E-264F-8D82-3DE39A227A72}" type="datetimeFigureOut">
              <a:rPr lang="de-DE" smtClean="0"/>
              <a:t>12.05.2025</a:t>
            </a:fld>
            <a:endParaRPr lang="de-DE"/>
          </a:p>
        </p:txBody>
      </p:sp>
      <p:sp>
        <p:nvSpPr>
          <p:cNvPr id="3" name="Fußzeilenplatzhalter 2">
            <a:extLst>
              <a:ext uri="{FF2B5EF4-FFF2-40B4-BE49-F238E27FC236}">
                <a16:creationId xmlns:a16="http://schemas.microsoft.com/office/drawing/2014/main" id="{AAAA57C2-49B9-684E-9F04-EB0ABC0F850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9674C6-ABCE-1145-8FB7-3017DACBCA37}"/>
              </a:ext>
            </a:extLst>
          </p:cNvPr>
          <p:cNvSpPr>
            <a:spLocks noGrp="1"/>
          </p:cNvSpPr>
          <p:nvPr>
            <p:ph type="sldNum" sz="quarter" idx="12"/>
          </p:nvPr>
        </p:nvSpPr>
        <p:spPr/>
        <p:txBody>
          <a:bodyPr/>
          <a:lstStyle/>
          <a:p>
            <a:fld id="{FF6D9598-1CA9-7248-8BB8-882A7D6D3FDD}" type="slidenum">
              <a:rPr lang="de-DE" smtClean="0"/>
              <a:t>‹#›</a:t>
            </a:fld>
            <a:endParaRPr lang="de-DE"/>
          </a:p>
        </p:txBody>
      </p:sp>
    </p:spTree>
    <p:extLst>
      <p:ext uri="{BB962C8B-B14F-4D97-AF65-F5344CB8AC3E}">
        <p14:creationId xmlns:p14="http://schemas.microsoft.com/office/powerpoint/2010/main" val="15213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nal Page">
    <p:spTree>
      <p:nvGrpSpPr>
        <p:cNvPr id="1" name=""/>
        <p:cNvGrpSpPr/>
        <p:nvPr/>
      </p:nvGrpSpPr>
      <p:grpSpPr>
        <a:xfrm>
          <a:off x="0" y="0"/>
          <a:ext cx="0" cy="0"/>
          <a:chOff x="0" y="0"/>
          <a:chExt cx="0" cy="0"/>
        </a:xfrm>
      </p:grpSpPr>
      <p:pic>
        <p:nvPicPr>
          <p:cNvPr id="45" name="Immagine 44">
            <a:extLst>
              <a:ext uri="{FF2B5EF4-FFF2-40B4-BE49-F238E27FC236}">
                <a16:creationId xmlns:a16="http://schemas.microsoft.com/office/drawing/2014/main" id="{81637482-281E-44EC-9331-F3BA419EF93A}"/>
              </a:ext>
            </a:extLst>
          </p:cNvPr>
          <p:cNvPicPr>
            <a:picLocks noChangeAspect="1"/>
          </p:cNvPicPr>
          <p:nvPr userDrawn="1"/>
        </p:nvPicPr>
        <p:blipFill>
          <a:blip r:embed="rId2"/>
          <a:stretch>
            <a:fillRect/>
          </a:stretch>
        </p:blipFill>
        <p:spPr>
          <a:xfrm rot="10800000">
            <a:off x="0" y="0"/>
            <a:ext cx="12192000" cy="6857999"/>
          </a:xfrm>
          <a:prstGeom prst="rect">
            <a:avLst/>
          </a:prstGeom>
        </p:spPr>
      </p:pic>
      <p:grpSp>
        <p:nvGrpSpPr>
          <p:cNvPr id="46" name="Gruppo 45">
            <a:extLst>
              <a:ext uri="{FF2B5EF4-FFF2-40B4-BE49-F238E27FC236}">
                <a16:creationId xmlns:a16="http://schemas.microsoft.com/office/drawing/2014/main" id="{6E718B20-B06E-4EAF-84E2-C15D74133388}"/>
              </a:ext>
            </a:extLst>
          </p:cNvPr>
          <p:cNvGrpSpPr/>
          <p:nvPr userDrawn="1"/>
        </p:nvGrpSpPr>
        <p:grpSpPr>
          <a:xfrm>
            <a:off x="508754" y="2041546"/>
            <a:ext cx="5682496" cy="1639172"/>
            <a:chOff x="3638067" y="2823883"/>
            <a:chExt cx="4858235" cy="1639172"/>
          </a:xfrm>
        </p:grpSpPr>
        <p:pic>
          <p:nvPicPr>
            <p:cNvPr id="48" name="Grafik 20" descr="Ein Bild, das Text, Schild enthält.&#10;&#10;Automatisch generierte Beschreibung">
              <a:extLst>
                <a:ext uri="{FF2B5EF4-FFF2-40B4-BE49-F238E27FC236}">
                  <a16:creationId xmlns:a16="http://schemas.microsoft.com/office/drawing/2014/main" id="{90DD3637-75DA-439C-A075-40C5B25ED9A7}"/>
                </a:ext>
              </a:extLst>
            </p:cNvPr>
            <p:cNvPicPr>
              <a:picLocks noChangeAspect="1"/>
            </p:cNvPicPr>
            <p:nvPr userDrawn="1"/>
          </p:nvPicPr>
          <p:blipFill>
            <a:blip r:embed="rId3"/>
            <a:stretch>
              <a:fillRect/>
            </a:stretch>
          </p:blipFill>
          <p:spPr>
            <a:xfrm>
              <a:off x="3790185" y="2823883"/>
              <a:ext cx="650004" cy="522763"/>
            </a:xfrm>
            <a:prstGeom prst="rect">
              <a:avLst/>
            </a:prstGeom>
          </p:spPr>
        </p:pic>
        <p:pic>
          <p:nvPicPr>
            <p:cNvPr id="50" name="Immagine 49">
              <a:extLst>
                <a:ext uri="{FF2B5EF4-FFF2-40B4-BE49-F238E27FC236}">
                  <a16:creationId xmlns:a16="http://schemas.microsoft.com/office/drawing/2014/main" id="{F88213C7-CE90-45BE-87F5-567EF71B7C1B}"/>
                </a:ext>
              </a:extLst>
            </p:cNvPr>
            <p:cNvPicPr>
              <a:picLocks noChangeAspect="1"/>
            </p:cNvPicPr>
            <p:nvPr userDrawn="1"/>
          </p:nvPicPr>
          <p:blipFill>
            <a:blip r:embed="rId4"/>
            <a:stretch>
              <a:fillRect/>
            </a:stretch>
          </p:blipFill>
          <p:spPr>
            <a:xfrm>
              <a:off x="6179822" y="4007441"/>
              <a:ext cx="945593" cy="420316"/>
            </a:xfrm>
            <a:prstGeom prst="rect">
              <a:avLst/>
            </a:prstGeom>
          </p:spPr>
        </p:pic>
        <p:pic>
          <p:nvPicPr>
            <p:cNvPr id="51" name="Immagine 50">
              <a:extLst>
                <a:ext uri="{FF2B5EF4-FFF2-40B4-BE49-F238E27FC236}">
                  <a16:creationId xmlns:a16="http://schemas.microsoft.com/office/drawing/2014/main" id="{DBF9903A-8632-4A65-BDF8-F1F42963B35B}"/>
                </a:ext>
              </a:extLst>
            </p:cNvPr>
            <p:cNvPicPr>
              <a:picLocks noChangeAspect="1"/>
            </p:cNvPicPr>
            <p:nvPr userDrawn="1"/>
          </p:nvPicPr>
          <p:blipFill rotWithShape="1">
            <a:blip r:embed="rId5"/>
            <a:srcRect l="7911" t="508" r="1"/>
            <a:stretch/>
          </p:blipFill>
          <p:spPr>
            <a:xfrm>
              <a:off x="3681982" y="4049303"/>
              <a:ext cx="897471" cy="319973"/>
            </a:xfrm>
            <a:prstGeom prst="rect">
              <a:avLst/>
            </a:prstGeom>
          </p:spPr>
        </p:pic>
        <p:pic>
          <p:nvPicPr>
            <p:cNvPr id="52" name="Elemento grafico 51">
              <a:extLst>
                <a:ext uri="{FF2B5EF4-FFF2-40B4-BE49-F238E27FC236}">
                  <a16:creationId xmlns:a16="http://schemas.microsoft.com/office/drawing/2014/main" id="{83888B6B-4F5E-4FE6-8E0E-BA061C9A8E3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71110" y="2940398"/>
              <a:ext cx="554390" cy="432974"/>
            </a:xfrm>
            <a:prstGeom prst="rect">
              <a:avLst/>
            </a:prstGeom>
          </p:spPr>
        </p:pic>
        <p:pic>
          <p:nvPicPr>
            <p:cNvPr id="53" name="Immagine 52">
              <a:extLst>
                <a:ext uri="{FF2B5EF4-FFF2-40B4-BE49-F238E27FC236}">
                  <a16:creationId xmlns:a16="http://schemas.microsoft.com/office/drawing/2014/main" id="{F9F94AEE-86C4-4CC1-9F5D-9405698F3274}"/>
                </a:ext>
              </a:extLst>
            </p:cNvPr>
            <p:cNvPicPr>
              <a:picLocks noChangeAspect="1"/>
            </p:cNvPicPr>
            <p:nvPr userDrawn="1"/>
          </p:nvPicPr>
          <p:blipFill rotWithShape="1">
            <a:blip r:embed="rId8"/>
            <a:srcRect t="37009" r="6608" b="36509"/>
            <a:stretch/>
          </p:blipFill>
          <p:spPr>
            <a:xfrm>
              <a:off x="7271084" y="3484904"/>
              <a:ext cx="1225218" cy="347424"/>
            </a:xfrm>
            <a:prstGeom prst="rect">
              <a:avLst/>
            </a:prstGeom>
          </p:spPr>
        </p:pic>
        <p:pic>
          <p:nvPicPr>
            <p:cNvPr id="54" name="Immagine 53">
              <a:extLst>
                <a:ext uri="{FF2B5EF4-FFF2-40B4-BE49-F238E27FC236}">
                  <a16:creationId xmlns:a16="http://schemas.microsoft.com/office/drawing/2014/main" id="{9527EBBF-9991-47B7-8EA7-CC305E91C114}"/>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320" b="97280" l="0" r="99680">
                          <a14:foregroundMark x1="65760" y1="5920" x2="41280" y2="9280"/>
                          <a14:foregroundMark x1="41280" y1="9280" x2="10560" y2="37760"/>
                          <a14:foregroundMark x1="10560" y1="37760" x2="19040" y2="69920"/>
                          <a14:foregroundMark x1="19040" y1="69920" x2="58720" y2="90400"/>
                          <a14:foregroundMark x1="58720" y1="90400" x2="88320" y2="73440"/>
                          <a14:foregroundMark x1="88320" y1="73440" x2="80320" y2="21920"/>
                          <a14:foregroundMark x1="80320" y1="21920" x2="53760" y2="5600"/>
                          <a14:foregroundMark x1="53760" y1="5600" x2="38560" y2="7520"/>
                          <a14:foregroundMark x1="15360" y1="16640" x2="800" y2="29440"/>
                          <a14:foregroundMark x1="800" y1="29440" x2="11200" y2="90400"/>
                          <a14:foregroundMark x1="11200" y1="90400" x2="30880" y2="79360"/>
                          <a14:foregroundMark x1="30880" y1="79360" x2="91200" y2="1440"/>
                          <a14:foregroundMark x1="91200" y1="1440" x2="11360" y2="14560"/>
                          <a14:foregroundMark x1="11360" y1="14560" x2="10720" y2="22240"/>
                          <a14:foregroundMark x1="14720" y1="25280" x2="5280" y2="36800"/>
                          <a14:foregroundMark x1="5280" y1="36800" x2="28960" y2="31040"/>
                          <a14:foregroundMark x1="28960" y1="31040" x2="24800" y2="53120"/>
                          <a14:foregroundMark x1="24800" y1="53120" x2="61920" y2="50400"/>
                          <a14:foregroundMark x1="61920" y1="50400" x2="58080" y2="93600"/>
                          <a14:foregroundMark x1="58080" y1="93600" x2="71288" y2="95469"/>
                          <a14:foregroundMark x1="12800" y1="45600" x2="8640" y2="44640"/>
                          <a14:foregroundMark x1="4320" y1="46880" x2="480" y2="45280"/>
                          <a14:foregroundMark x1="17760" y1="22560" x2="17760" y2="22560"/>
                          <a14:foregroundMark x1="1920" y1="52000" x2="0" y2="52000"/>
                          <a14:foregroundMark x1="480" y1="53920" x2="5280" y2="70080"/>
                          <a14:foregroundMark x1="5280" y1="70080" x2="19040" y2="88640"/>
                          <a14:foregroundMark x1="9760" y1="65440" x2="19680" y2="82240"/>
                          <a14:foregroundMark x1="19680" y1="82240" x2="20800" y2="81760"/>
                          <a14:foregroundMark x1="26560" y1="74400" x2="16640" y2="55840"/>
                          <a14:foregroundMark x1="16640" y1="55840" x2="22240" y2="47200"/>
                          <a14:foregroundMark x1="41280" y1="45760" x2="38400" y2="23840"/>
                          <a14:foregroundMark x1="38400" y1="23840" x2="51200" y2="33440"/>
                          <a14:foregroundMark x1="51200" y1="33440" x2="57120" y2="46560"/>
                          <a14:foregroundMark x1="45280" y1="25280" x2="56000" y2="27200"/>
                          <a14:foregroundMark x1="49600" y1="21600" x2="41920" y2="15680"/>
                          <a14:foregroundMark x1="22720" y1="19360" x2="23200" y2="16640"/>
                          <a14:foregroundMark x1="69120" y1="18400" x2="63200" y2="24320"/>
                          <a14:foregroundMark x1="87360" y1="39520" x2="86720" y2="56320"/>
                          <a14:foregroundMark x1="86720" y1="56320" x2="74080" y2="70880"/>
                          <a14:foregroundMark x1="74080" y1="70880" x2="82080" y2="48800"/>
                          <a14:foregroundMark x1="82080" y1="48800" x2="67840" y2="50080"/>
                          <a14:foregroundMark x1="67840" y1="50080" x2="69600" y2="53280"/>
                          <a14:foregroundMark x1="68640" y1="48000" x2="67520" y2="56960"/>
                          <a14:foregroundMark x1="47200" y1="77920" x2="49440" y2="82720"/>
                          <a14:foregroundMark x1="84000" y1="18720" x2="85920" y2="15680"/>
                          <a14:foregroundMark x1="88960" y1="22240" x2="89920" y2="18880"/>
                          <a14:foregroundMark x1="89440" y1="23200" x2="92480" y2="22080"/>
                          <a14:foregroundMark x1="68640" y1="90400" x2="56480" y2="96640"/>
                          <a14:foregroundMark x1="56480" y1="96640" x2="38560" y2="97280"/>
                          <a14:foregroundMark x1="38560" y1="97280" x2="19360" y2="88640"/>
                          <a14:foregroundMark x1="27840" y1="87520" x2="28960" y2="83840"/>
                          <a14:foregroundMark x1="98720" y1="48480" x2="98720" y2="52640"/>
                          <a14:foregroundMark x1="69920" y1="42720" x2="68640" y2="45280"/>
                          <a14:foregroundMark x1="49120" y1="960" x2="50240" y2="320"/>
                          <a14:backgroundMark x1="98818" y1="39307" x2="99840" y2="42240"/>
                          <a14:backgroundMark x1="81600" y1="94240" x2="93440" y2="84480"/>
                          <a14:backgroundMark x1="93440" y1="84480" x2="91520" y2="92640"/>
                          <a14:backgroundMark x1="90880" y1="89920" x2="88960" y2="89440"/>
                          <a14:backgroundMark x1="86240" y1="91520" x2="73280" y2="99040"/>
                          <a14:backgroundMark x1="73280" y1="99040" x2="81600" y2="97920"/>
                          <a14:backgroundMark x1="79040" y1="96480" x2="66080" y2="99680"/>
                          <a14:backgroundMark x1="66080" y1="99680" x2="75040" y2="95680"/>
                          <a14:backgroundMark x1="71360" y1="96320" x2="71360" y2="95840"/>
                          <a14:backgroundMark x1="90880" y1="80960" x2="99840" y2="67520"/>
                          <a14:backgroundMark x1="96640" y1="81760" x2="92640" y2="81280"/>
                          <a14:backgroundMark x1="93920" y1="24000" x2="99840" y2="37440"/>
                          <a14:backgroundMark x1="99360" y1="39200" x2="99840" y2="37440"/>
                          <a14:backgroundMark x1="99680" y1="39200" x2="99840" y2="43360"/>
                          <a14:backgroundMark x1="99840" y1="42720" x2="99200" y2="38080"/>
                          <a14:backgroundMark x1="98720" y1="38080" x2="99840" y2="39200"/>
                          <a14:backgroundMark x1="33920" y1="98880" x2="34880" y2="99840"/>
                        </a14:backgroundRemoval>
                      </a14:imgEffect>
                    </a14:imgLayer>
                  </a14:imgProps>
                </a:ext>
              </a:extLst>
            </a:blip>
            <a:stretch>
              <a:fillRect/>
            </a:stretch>
          </p:blipFill>
          <p:spPr>
            <a:xfrm>
              <a:off x="4812703" y="2823883"/>
              <a:ext cx="433572" cy="526527"/>
            </a:xfrm>
            <a:prstGeom prst="rect">
              <a:avLst/>
            </a:prstGeom>
          </p:spPr>
        </p:pic>
        <p:pic>
          <p:nvPicPr>
            <p:cNvPr id="55" name="Immagine 54" descr="Immagine che contiene testo&#10;&#10;Descrizione generata automaticamente">
              <a:extLst>
                <a:ext uri="{FF2B5EF4-FFF2-40B4-BE49-F238E27FC236}">
                  <a16:creationId xmlns:a16="http://schemas.microsoft.com/office/drawing/2014/main" id="{85758E36-AD94-4900-9FCD-832D8846D6FA}"/>
                </a:ext>
              </a:extLst>
            </p:cNvPr>
            <p:cNvPicPr>
              <a:picLocks noChangeAspect="1"/>
            </p:cNvPicPr>
            <p:nvPr userDrawn="1"/>
          </p:nvPicPr>
          <p:blipFill>
            <a:blip r:embed="rId11"/>
            <a:stretch>
              <a:fillRect/>
            </a:stretch>
          </p:blipFill>
          <p:spPr>
            <a:xfrm>
              <a:off x="3638067" y="3537988"/>
              <a:ext cx="974568" cy="319973"/>
            </a:xfrm>
            <a:prstGeom prst="rect">
              <a:avLst/>
            </a:prstGeom>
          </p:spPr>
        </p:pic>
        <p:pic>
          <p:nvPicPr>
            <p:cNvPr id="56" name="Immagine 55">
              <a:extLst>
                <a:ext uri="{FF2B5EF4-FFF2-40B4-BE49-F238E27FC236}">
                  <a16:creationId xmlns:a16="http://schemas.microsoft.com/office/drawing/2014/main" id="{B184A57D-72F2-4B6B-84B9-64AC4060FC1E}"/>
                </a:ext>
              </a:extLst>
            </p:cNvPr>
            <p:cNvPicPr>
              <a:picLocks noChangeAspect="1"/>
            </p:cNvPicPr>
            <p:nvPr userDrawn="1"/>
          </p:nvPicPr>
          <p:blipFill rotWithShape="1">
            <a:blip r:embed="rId12">
              <a:extLst>
                <a:ext uri="{BEBA8EAE-BF5A-486C-A8C5-ECC9F3942E4B}">
                  <a14:imgProps xmlns:a14="http://schemas.microsoft.com/office/drawing/2010/main">
                    <a14:imgLayer r:embed="rId13">
                      <a14:imgEffect>
                        <a14:backgroundRemoval t="9935" b="89912" l="1969" r="98006">
                          <a14:foregroundMark x1="13091" y1="40084" x2="2071" y2="53663"/>
                          <a14:foregroundMark x1="2071" y1="53663" x2="64050" y2="62371"/>
                          <a14:foregroundMark x1="64050" y1="62371" x2="90795" y2="61603"/>
                          <a14:foregroundMark x1="90795" y1="61603" x2="62874" y2="45761"/>
                          <a14:foregroundMark x1="62874" y1="45761" x2="1969" y2="45378"/>
                          <a14:foregroundMark x1="81846" y1="44611" x2="88903" y2="46529"/>
                          <a14:foregroundMark x1="91946" y1="41580" x2="95244" y2="47641"/>
                          <a14:foregroundMark x1="97264" y1="44227" x2="98006" y2="46912"/>
                        </a14:backgroundRemoval>
                      </a14:imgEffect>
                    </a14:imgLayer>
                  </a14:imgProps>
                </a:ext>
              </a:extLst>
            </a:blip>
            <a:srcRect t="32334" b="29995"/>
            <a:stretch/>
          </p:blipFill>
          <p:spPr>
            <a:xfrm>
              <a:off x="4893997" y="4098938"/>
              <a:ext cx="991750" cy="249033"/>
            </a:xfrm>
            <a:prstGeom prst="rect">
              <a:avLst/>
            </a:prstGeom>
          </p:spPr>
        </p:pic>
        <p:pic>
          <p:nvPicPr>
            <p:cNvPr id="57" name="Picture 4">
              <a:extLst>
                <a:ext uri="{FF2B5EF4-FFF2-40B4-BE49-F238E27FC236}">
                  <a16:creationId xmlns:a16="http://schemas.microsoft.com/office/drawing/2014/main" id="{22A94C19-513A-4EE3-AA70-917E4589E9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43744" y="3972143"/>
              <a:ext cx="1252558" cy="490912"/>
            </a:xfrm>
            <a:prstGeom prst="rect">
              <a:avLst/>
            </a:prstGeom>
            <a:noFill/>
            <a:extLst>
              <a:ext uri="{909E8E84-426E-40DD-AFC4-6F175D3DCCD1}">
                <a14:hiddenFill xmlns:a14="http://schemas.microsoft.com/office/drawing/2010/main">
                  <a:solidFill>
                    <a:srgbClr val="FFFFFF"/>
                  </a:solidFill>
                </a14:hiddenFill>
              </a:ext>
            </a:extLst>
          </p:spPr>
        </p:pic>
        <p:pic>
          <p:nvPicPr>
            <p:cNvPr id="58" name="Immagine 57">
              <a:extLst>
                <a:ext uri="{FF2B5EF4-FFF2-40B4-BE49-F238E27FC236}">
                  <a16:creationId xmlns:a16="http://schemas.microsoft.com/office/drawing/2014/main" id="{ECABB1B5-1158-409B-A8BB-40B1B292E6C0}"/>
                </a:ext>
              </a:extLst>
            </p:cNvPr>
            <p:cNvPicPr/>
            <p:nvPr userDrawn="1"/>
          </p:nvPicPr>
          <p:blipFill rotWithShape="1">
            <a:blip r:embed="rId15">
              <a:extLst>
                <a:ext uri="{28A0092B-C50C-407E-A947-70E740481C1C}">
                  <a14:useLocalDpi xmlns:a14="http://schemas.microsoft.com/office/drawing/2010/main" val="0"/>
                </a:ext>
              </a:extLst>
            </a:blip>
            <a:srcRect l="16428" t="23616" r="16501" b="24746"/>
            <a:stretch/>
          </p:blipFill>
          <p:spPr bwMode="auto">
            <a:xfrm>
              <a:off x="6534766" y="2940398"/>
              <a:ext cx="743059" cy="322218"/>
            </a:xfrm>
            <a:prstGeom prst="rect">
              <a:avLst/>
            </a:prstGeom>
            <a:noFill/>
            <a:ln>
              <a:noFill/>
            </a:ln>
            <a:extLst>
              <a:ext uri="{53640926-AAD7-44D8-BBD7-CCE9431645EC}">
                <a14:shadowObscured xmlns:a14="http://schemas.microsoft.com/office/drawing/2010/main"/>
              </a:ext>
            </a:extLst>
          </p:spPr>
        </p:pic>
        <p:pic>
          <p:nvPicPr>
            <p:cNvPr id="60" name="Immagine 59">
              <a:extLst>
                <a:ext uri="{FF2B5EF4-FFF2-40B4-BE49-F238E27FC236}">
                  <a16:creationId xmlns:a16="http://schemas.microsoft.com/office/drawing/2014/main" id="{7966B2C1-0705-41EB-89AC-AACFE207F0F5}"/>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6000" b="65000" l="34538" r="67197">
                          <a14:foregroundMark x1="50000" y1="58333" x2="50000" y2="58333"/>
                          <a14:foregroundMark x1="48988" y1="62667" x2="48988" y2="62667"/>
                          <a14:foregroundMark x1="51012" y1="65000" x2="51012" y2="65000"/>
                          <a14:foregroundMark x1="47832" y1="63000" x2="47832" y2="63000"/>
                          <a14:foregroundMark x1="50434" y1="63000" x2="50434" y2="63000"/>
                          <a14:foregroundMark x1="52746" y1="64000" x2="52746" y2="64000"/>
                        </a14:backgroundRemoval>
                      </a14:imgEffect>
                    </a14:imgLayer>
                  </a14:imgProps>
                </a:ext>
              </a:extLst>
            </a:blip>
            <a:srcRect l="30691" r="28521" b="37534"/>
            <a:stretch/>
          </p:blipFill>
          <p:spPr>
            <a:xfrm>
              <a:off x="7540747" y="2869476"/>
              <a:ext cx="650005" cy="431575"/>
            </a:xfrm>
            <a:prstGeom prst="rect">
              <a:avLst/>
            </a:prstGeom>
          </p:spPr>
        </p:pic>
        <p:pic>
          <p:nvPicPr>
            <p:cNvPr id="61" name="Immagine 60">
              <a:extLst>
                <a:ext uri="{FF2B5EF4-FFF2-40B4-BE49-F238E27FC236}">
                  <a16:creationId xmlns:a16="http://schemas.microsoft.com/office/drawing/2014/main" id="{0FBD3E11-150F-4BD4-B5EE-88A46D2953E6}"/>
                </a:ext>
              </a:extLst>
            </p:cNvPr>
            <p:cNvPicPr>
              <a:picLocks noChangeAspect="1"/>
            </p:cNvPicPr>
            <p:nvPr userDrawn="1"/>
          </p:nvPicPr>
          <p:blipFill>
            <a:blip r:embed="rId18"/>
            <a:stretch>
              <a:fillRect/>
            </a:stretch>
          </p:blipFill>
          <p:spPr>
            <a:xfrm>
              <a:off x="6179822" y="3434882"/>
              <a:ext cx="907270" cy="423079"/>
            </a:xfrm>
            <a:prstGeom prst="rect">
              <a:avLst/>
            </a:prstGeom>
          </p:spPr>
        </p:pic>
      </p:grpSp>
      <p:sp>
        <p:nvSpPr>
          <p:cNvPr id="36" name="Textfeld 35">
            <a:extLst>
              <a:ext uri="{FF2B5EF4-FFF2-40B4-BE49-F238E27FC236}">
                <a16:creationId xmlns:a16="http://schemas.microsoft.com/office/drawing/2014/main" id="{ED84F7AF-6988-064A-85AF-D86B28393413}"/>
              </a:ext>
            </a:extLst>
          </p:cNvPr>
          <p:cNvSpPr txBox="1"/>
          <p:nvPr userDrawn="1"/>
        </p:nvSpPr>
        <p:spPr>
          <a:xfrm>
            <a:off x="8747148" y="4533375"/>
            <a:ext cx="2459689" cy="492443"/>
          </a:xfrm>
          <a:prstGeom prst="rect">
            <a:avLst/>
          </a:prstGeom>
          <a:noFill/>
        </p:spPr>
        <p:txBody>
          <a:bodyPr wrap="square" rtlCol="0">
            <a:spAutoFit/>
          </a:bodyPr>
          <a:lstStyle/>
          <a:p>
            <a:pPr algn="r"/>
            <a:r>
              <a:rPr lang="de-DE" sz="2600" b="1" dirty="0" err="1">
                <a:solidFill>
                  <a:schemeClr val="accent1"/>
                </a:solidFill>
              </a:rPr>
              <a:t>Any</a:t>
            </a:r>
            <a:r>
              <a:rPr lang="de-DE" sz="2600" b="1" dirty="0">
                <a:solidFill>
                  <a:schemeClr val="accent1"/>
                </a:solidFill>
              </a:rPr>
              <a:t> </a:t>
            </a:r>
            <a:r>
              <a:rPr lang="de-DE" sz="2600" b="1" dirty="0" err="1">
                <a:solidFill>
                  <a:schemeClr val="accent1"/>
                </a:solidFill>
              </a:rPr>
              <a:t>Questions</a:t>
            </a:r>
            <a:r>
              <a:rPr lang="de-DE" sz="2600" b="1" dirty="0">
                <a:solidFill>
                  <a:schemeClr val="accent1"/>
                </a:solidFill>
              </a:rPr>
              <a:t>?</a:t>
            </a:r>
          </a:p>
        </p:txBody>
      </p:sp>
      <p:pic>
        <p:nvPicPr>
          <p:cNvPr id="40" name="Immagine 39">
            <a:extLst>
              <a:ext uri="{FF2B5EF4-FFF2-40B4-BE49-F238E27FC236}">
                <a16:creationId xmlns:a16="http://schemas.microsoft.com/office/drawing/2014/main" id="{BDE647E0-B4C8-4D3E-A172-8ACBCB930251}"/>
              </a:ext>
            </a:extLst>
          </p:cNvPr>
          <p:cNvPicPr>
            <a:picLocks noChangeAspect="1"/>
          </p:cNvPicPr>
          <p:nvPr userDrawn="1"/>
        </p:nvPicPr>
        <p:blipFill>
          <a:blip r:embed="rId19"/>
          <a:stretch>
            <a:fillRect/>
          </a:stretch>
        </p:blipFill>
        <p:spPr>
          <a:xfrm>
            <a:off x="324926" y="168932"/>
            <a:ext cx="1353360" cy="860513"/>
          </a:xfrm>
          <a:prstGeom prst="rect">
            <a:avLst/>
          </a:prstGeom>
        </p:spPr>
      </p:pic>
      <p:sp>
        <p:nvSpPr>
          <p:cNvPr id="23" name="Textfeld 36">
            <a:extLst>
              <a:ext uri="{FF2B5EF4-FFF2-40B4-BE49-F238E27FC236}">
                <a16:creationId xmlns:a16="http://schemas.microsoft.com/office/drawing/2014/main" id="{AEE6C942-1525-4615-8166-D955D5286F99}"/>
              </a:ext>
            </a:extLst>
          </p:cNvPr>
          <p:cNvSpPr txBox="1"/>
          <p:nvPr userDrawn="1"/>
        </p:nvSpPr>
        <p:spPr>
          <a:xfrm>
            <a:off x="6353175" y="5599253"/>
            <a:ext cx="4652056" cy="1145894"/>
          </a:xfrm>
          <a:prstGeom prst="rect">
            <a:avLst/>
          </a:prstGeom>
          <a:solidFill>
            <a:srgbClr val="F0F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24" name="Picture 23">
            <a:extLst>
              <a:ext uri="{FF2B5EF4-FFF2-40B4-BE49-F238E27FC236}">
                <a16:creationId xmlns:a16="http://schemas.microsoft.com/office/drawing/2014/main" id="{15C3FCD6-CAEC-7EBC-823B-46C10E30C8B1}"/>
              </a:ext>
            </a:extLst>
          </p:cNvPr>
          <p:cNvPicPr>
            <a:picLocks noChangeAspect="1"/>
          </p:cNvPicPr>
          <p:nvPr userDrawn="1"/>
        </p:nvPicPr>
        <p:blipFill>
          <a:blip r:embed="rId20"/>
          <a:stretch>
            <a:fillRect/>
          </a:stretch>
        </p:blipFill>
        <p:spPr>
          <a:xfrm>
            <a:off x="11005231" y="5599253"/>
            <a:ext cx="972273" cy="114589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2AEE59CE-4AC0-E7AC-DD21-BA3386FB02DB}"/>
              </a:ext>
            </a:extLst>
          </p:cNvPr>
          <p:cNvPicPr>
            <a:picLocks noChangeAspect="1"/>
          </p:cNvPicPr>
          <p:nvPr userDrawn="1"/>
        </p:nvPicPr>
        <p:blipFill>
          <a:blip r:embed="rId21">
            <a:clrChange>
              <a:clrFrom>
                <a:srgbClr val="FFFFFF"/>
              </a:clrFrom>
              <a:clrTo>
                <a:srgbClr val="FFFFFF">
                  <a:alpha val="0"/>
                </a:srgbClr>
              </a:clrTo>
            </a:clrChange>
          </a:blip>
          <a:stretch>
            <a:fillRect/>
          </a:stretch>
        </p:blipFill>
        <p:spPr>
          <a:xfrm>
            <a:off x="1753706" y="2589607"/>
            <a:ext cx="1528046" cy="679922"/>
          </a:xfrm>
          <a:prstGeom prst="rect">
            <a:avLst/>
          </a:prstGeom>
        </p:spPr>
      </p:pic>
    </p:spTree>
    <p:extLst>
      <p:ext uri="{BB962C8B-B14F-4D97-AF65-F5344CB8AC3E}">
        <p14:creationId xmlns:p14="http://schemas.microsoft.com/office/powerpoint/2010/main" val="9662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5673012" y="278727"/>
            <a:ext cx="6165656" cy="523220"/>
          </a:xfrm>
          <a:prstGeom prst="rect">
            <a:avLst/>
          </a:prstGeom>
          <a:noFill/>
        </p:spPr>
        <p:txBody>
          <a:bodyPr wrap="square" rtlCol="0">
            <a:spAutoFit/>
          </a:bodyPr>
          <a:lstStyle/>
          <a:p>
            <a:pPr algn="r"/>
            <a:r>
              <a:rPr lang="it-IT" sz="1400" dirty="0">
                <a:solidFill>
                  <a:schemeClr val="accent1"/>
                </a:solidFill>
              </a:rPr>
              <a:t>ZHENIT E-learning </a:t>
            </a:r>
            <a:r>
              <a:rPr lang="it-IT" sz="1400" dirty="0" err="1">
                <a:solidFill>
                  <a:schemeClr val="accent1"/>
                </a:solidFill>
              </a:rPr>
              <a:t>programme</a:t>
            </a:r>
            <a:r>
              <a:rPr lang="it-IT" sz="1400" dirty="0">
                <a:solidFill>
                  <a:schemeClr val="accent1"/>
                </a:solidFill>
              </a:rPr>
              <a:t> #3 - Webinar</a:t>
            </a:r>
            <a:endParaRPr lang="de-DE" sz="1400" dirty="0">
              <a:solidFill>
                <a:schemeClr val="accent1"/>
              </a:solidFill>
            </a:endParaRPr>
          </a:p>
          <a:p>
            <a:pPr algn="r"/>
            <a:endParaRPr lang="de-DE" sz="1400" i="1" dirty="0">
              <a:solidFill>
                <a:schemeClr val="accent2"/>
              </a:solidFill>
              <a:highlight>
                <a:srgbClr val="FFFF00"/>
              </a:highlight>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a:t>
            </a:fld>
            <a:r>
              <a:rPr lang="de-DE" sz="1200" dirty="0">
                <a:solidFill>
                  <a:schemeClr val="bg1"/>
                </a:solidFill>
              </a:rPr>
              <a:t> </a:t>
            </a:r>
          </a:p>
        </p:txBody>
      </p:sp>
      <p:sp>
        <p:nvSpPr>
          <p:cNvPr id="8" name="Titelplatzhalter 1">
            <a:extLst>
              <a:ext uri="{FF2B5EF4-FFF2-40B4-BE49-F238E27FC236}">
                <a16:creationId xmlns:a16="http://schemas.microsoft.com/office/drawing/2014/main" id="{0882FE1B-C687-4906-A7C0-5A1A82EE53B9}"/>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00F3EE6B-31D1-46A5-9B96-59EEBA825C55}"/>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5EB04B92-FD1D-43CE-8C07-6CF767D100E8}"/>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1950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85784466-7AAC-4B20-A5E3-D31E796F14AD}"/>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C368870-E09F-4DA0-B957-40650A6D4394}"/>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8F08BAC5-6ADB-433A-A0E6-6F2B9A4AF2CB}"/>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991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nk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a:t>
            </a:fld>
            <a:r>
              <a:rPr lang="de-DE" sz="1200" dirty="0">
                <a:solidFill>
                  <a:schemeClr val="bg1"/>
                </a:solidFill>
              </a:rPr>
              <a:t> </a:t>
            </a:r>
          </a:p>
        </p:txBody>
      </p:sp>
      <p:sp>
        <p:nvSpPr>
          <p:cNvPr id="8" name="Titelplatzhalter 1">
            <a:extLst>
              <a:ext uri="{FF2B5EF4-FFF2-40B4-BE49-F238E27FC236}">
                <a16:creationId xmlns:a16="http://schemas.microsoft.com/office/drawing/2014/main" id="{358DAC4F-CDA9-45FC-BD83-D74C4E510B58}"/>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2" name="Textplatzhalter 2">
            <a:extLst>
              <a:ext uri="{FF2B5EF4-FFF2-40B4-BE49-F238E27FC236}">
                <a16:creationId xmlns:a16="http://schemas.microsoft.com/office/drawing/2014/main" id="{E0343EDD-FF35-4A2B-9C38-9F92CD52EC2E}"/>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
        <p:nvSpPr>
          <p:cNvPr id="14" name="Textplatzhalter 2">
            <a:extLst>
              <a:ext uri="{FF2B5EF4-FFF2-40B4-BE49-F238E27FC236}">
                <a16:creationId xmlns:a16="http://schemas.microsoft.com/office/drawing/2014/main" id="{0313CFEC-8F17-4A85-BEAA-463FB89BCF81}"/>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Tree>
    <p:extLst>
      <p:ext uri="{BB962C8B-B14F-4D97-AF65-F5344CB8AC3E}">
        <p14:creationId xmlns:p14="http://schemas.microsoft.com/office/powerpoint/2010/main" val="376633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nk">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highlight>
                  <a:srgbClr val="FFFF00"/>
                </a:highlight>
              </a:rPr>
              <a:t>WPX – Title of WP</a:t>
            </a: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ZHENIT GA M12 </a:t>
            </a:r>
            <a:r>
              <a:rPr lang="de-DE" sz="1100" dirty="0">
                <a:solidFill>
                  <a:schemeClr val="accent1"/>
                </a:solidFill>
                <a:highlight>
                  <a:srgbClr val="FFFF00"/>
                </a:highlight>
                <a:latin typeface="+mj-lt"/>
              </a:rPr>
              <a:t>DD</a:t>
            </a:r>
            <a:r>
              <a:rPr lang="de-DE" sz="1100" dirty="0">
                <a:solidFill>
                  <a:schemeClr val="accent1"/>
                </a:solidFill>
                <a:latin typeface="+mj-lt"/>
              </a:rPr>
              <a:t> | 05 | 2023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EDF18822-77FB-490A-930D-4A932C8D10BA}"/>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DB9AD11-FB71-4942-85F0-3393D656E386}"/>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14E5DB7F-3CBD-463C-9389-FABAA5808CFD}"/>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3992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sheet">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0FE3C2BF-D805-40EA-9127-0707A08F54A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Textfeld 36">
            <a:extLst>
              <a:ext uri="{FF2B5EF4-FFF2-40B4-BE49-F238E27FC236}">
                <a16:creationId xmlns:a16="http://schemas.microsoft.com/office/drawing/2014/main" id="{B5A5B2D6-E866-C940-94D6-E2FB773CA750}"/>
              </a:ext>
            </a:extLst>
          </p:cNvPr>
          <p:cNvSpPr txBox="1"/>
          <p:nvPr userDrawn="1"/>
        </p:nvSpPr>
        <p:spPr>
          <a:xfrm>
            <a:off x="6353175" y="5599253"/>
            <a:ext cx="4652056" cy="1145894"/>
          </a:xfrm>
          <a:prstGeom prst="rect">
            <a:avLst/>
          </a:prstGeom>
          <a:solidFill>
            <a:srgbClr val="A4BED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0BA80432-6789-4218-A52C-3FED5D6C043D}"/>
              </a:ext>
            </a:extLst>
          </p:cNvPr>
          <p:cNvPicPr>
            <a:picLocks noChangeAspect="1"/>
          </p:cNvPicPr>
          <p:nvPr userDrawn="1"/>
        </p:nvPicPr>
        <p:blipFill>
          <a:blip r:embed="rId3"/>
          <a:stretch>
            <a:fillRect/>
          </a:stretch>
        </p:blipFill>
        <p:spPr>
          <a:xfrm>
            <a:off x="698149" y="446155"/>
            <a:ext cx="3247835" cy="2065086"/>
          </a:xfrm>
          <a:prstGeom prst="rect">
            <a:avLst/>
          </a:prstGeom>
        </p:spPr>
      </p:pic>
      <p:pic>
        <p:nvPicPr>
          <p:cNvPr id="4" name="Picture 3">
            <a:extLst>
              <a:ext uri="{FF2B5EF4-FFF2-40B4-BE49-F238E27FC236}">
                <a16:creationId xmlns:a16="http://schemas.microsoft.com/office/drawing/2014/main" id="{C1940B06-36A5-E154-A3BE-E50648F13F00}"/>
              </a:ext>
            </a:extLst>
          </p:cNvPr>
          <p:cNvPicPr>
            <a:picLocks noChangeAspect="1"/>
          </p:cNvPicPr>
          <p:nvPr userDrawn="1"/>
        </p:nvPicPr>
        <p:blipFill>
          <a:blip r:embed="rId4"/>
          <a:stretch>
            <a:fillRect/>
          </a:stretch>
        </p:blipFill>
        <p:spPr>
          <a:xfrm>
            <a:off x="11005231" y="5599253"/>
            <a:ext cx="972273" cy="1145894"/>
          </a:xfrm>
          <a:prstGeom prst="rect">
            <a:avLst/>
          </a:prstGeom>
        </p:spPr>
      </p:pic>
    </p:spTree>
    <p:extLst>
      <p:ext uri="{BB962C8B-B14F-4D97-AF65-F5344CB8AC3E}">
        <p14:creationId xmlns:p14="http://schemas.microsoft.com/office/powerpoint/2010/main" val="213548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3E532BD-FE2F-1A4E-9E98-A4BE4272F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B57C2-420E-264F-8D82-3DE39A227A72}" type="datetimeFigureOut">
              <a:rPr lang="de-DE" smtClean="0"/>
              <a:t>12.05.2025</a:t>
            </a:fld>
            <a:endParaRPr lang="de-DE"/>
          </a:p>
        </p:txBody>
      </p:sp>
      <p:sp>
        <p:nvSpPr>
          <p:cNvPr id="5" name="Fußzeilenplatzhalter 4">
            <a:extLst>
              <a:ext uri="{FF2B5EF4-FFF2-40B4-BE49-F238E27FC236}">
                <a16:creationId xmlns:a16="http://schemas.microsoft.com/office/drawing/2014/main" id="{FF9E0D6F-AAB3-DF41-BE9A-5E858B983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A7D4D76-7C77-8F44-9D3E-B33BDCD06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D9598-1CA9-7248-8BB8-882A7D6D3FDD}" type="slidenum">
              <a:rPr lang="de-DE" smtClean="0"/>
              <a:t>‹#›</a:t>
            </a:fld>
            <a:endParaRPr lang="de-DE"/>
          </a:p>
        </p:txBody>
      </p:sp>
    </p:spTree>
    <p:extLst>
      <p:ext uri="{BB962C8B-B14F-4D97-AF65-F5344CB8AC3E}">
        <p14:creationId xmlns:p14="http://schemas.microsoft.com/office/powerpoint/2010/main" val="2838053087"/>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90" r:id="rId3"/>
    <p:sldLayoutId id="2147483697" r:id="rId4"/>
    <p:sldLayoutId id="2147483695" r:id="rId5"/>
    <p:sldLayoutId id="2147483696" r:id="rId6"/>
    <p:sldLayoutId id="214748369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34542098-89F2-476C-A981-F5D5C52920A8}"/>
              </a:ext>
            </a:extLst>
          </p:cNvPr>
          <p:cNvSpPr txBox="1"/>
          <p:nvPr/>
        </p:nvSpPr>
        <p:spPr>
          <a:xfrm>
            <a:off x="9007023" y="4009698"/>
            <a:ext cx="1998208" cy="369332"/>
          </a:xfrm>
          <a:prstGeom prst="rect">
            <a:avLst/>
          </a:prstGeom>
          <a:noFill/>
        </p:spPr>
        <p:txBody>
          <a:bodyPr wrap="square" rtlCol="0">
            <a:spAutoFit/>
          </a:bodyPr>
          <a:lstStyle/>
          <a:p>
            <a:pPr algn="r"/>
            <a:r>
              <a:rPr lang="de-DE" i="1" dirty="0">
                <a:solidFill>
                  <a:schemeClr val="accent2"/>
                </a:solidFill>
              </a:rPr>
              <a:t>NTUA</a:t>
            </a:r>
          </a:p>
        </p:txBody>
      </p:sp>
      <p:sp>
        <p:nvSpPr>
          <p:cNvPr id="4" name="Textfeld 9">
            <a:extLst>
              <a:ext uri="{FF2B5EF4-FFF2-40B4-BE49-F238E27FC236}">
                <a16:creationId xmlns:a16="http://schemas.microsoft.com/office/drawing/2014/main" id="{DA33B5A6-FA76-41B1-A47D-1C67D4D48105}"/>
              </a:ext>
            </a:extLst>
          </p:cNvPr>
          <p:cNvSpPr txBox="1"/>
          <p:nvPr/>
        </p:nvSpPr>
        <p:spPr>
          <a:xfrm>
            <a:off x="5899058" y="3230788"/>
            <a:ext cx="6190615" cy="461665"/>
          </a:xfrm>
          <a:prstGeom prst="rect">
            <a:avLst/>
          </a:prstGeom>
          <a:noFill/>
        </p:spPr>
        <p:txBody>
          <a:bodyPr wrap="square" rtlCol="0">
            <a:spAutoFit/>
          </a:bodyPr>
          <a:lstStyle/>
          <a:p>
            <a:pPr algn="r"/>
            <a:r>
              <a:rPr lang="it-IT" sz="2400" dirty="0">
                <a:solidFill>
                  <a:schemeClr val="accent1"/>
                </a:solidFill>
              </a:rPr>
              <a:t>ZHENIT E-learning </a:t>
            </a:r>
            <a:r>
              <a:rPr lang="it-IT" sz="2400" dirty="0" err="1">
                <a:solidFill>
                  <a:schemeClr val="accent1"/>
                </a:solidFill>
              </a:rPr>
              <a:t>programme</a:t>
            </a:r>
            <a:r>
              <a:rPr lang="it-IT" sz="2400" dirty="0">
                <a:solidFill>
                  <a:schemeClr val="accent1"/>
                </a:solidFill>
              </a:rPr>
              <a:t> #3 - Webinar</a:t>
            </a:r>
            <a:endParaRPr lang="de-DE" sz="2400" dirty="0">
              <a:solidFill>
                <a:schemeClr val="accent1"/>
              </a:solidFill>
            </a:endParaRPr>
          </a:p>
        </p:txBody>
      </p:sp>
      <p:sp>
        <p:nvSpPr>
          <p:cNvPr id="6" name="Textfeld 11">
            <a:extLst>
              <a:ext uri="{FF2B5EF4-FFF2-40B4-BE49-F238E27FC236}">
                <a16:creationId xmlns:a16="http://schemas.microsoft.com/office/drawing/2014/main" id="{F1527304-26AC-4655-B6C4-3622F94CFDEE}"/>
              </a:ext>
            </a:extLst>
          </p:cNvPr>
          <p:cNvSpPr txBox="1"/>
          <p:nvPr/>
        </p:nvSpPr>
        <p:spPr>
          <a:xfrm>
            <a:off x="7117237" y="4373109"/>
            <a:ext cx="3887994" cy="369332"/>
          </a:xfrm>
          <a:prstGeom prst="rect">
            <a:avLst/>
          </a:prstGeom>
          <a:noFill/>
        </p:spPr>
        <p:txBody>
          <a:bodyPr wrap="square" rtlCol="0">
            <a:spAutoFit/>
          </a:bodyPr>
          <a:lstStyle/>
          <a:p>
            <a:pPr algn="r"/>
            <a:r>
              <a:rPr lang="de-DE" i="1" dirty="0">
                <a:solidFill>
                  <a:schemeClr val="accent2"/>
                </a:solidFill>
              </a:rPr>
              <a:t>Assist. Prof. Konstantinos Braimakis</a:t>
            </a:r>
          </a:p>
        </p:txBody>
      </p:sp>
    </p:spTree>
    <p:extLst>
      <p:ext uri="{BB962C8B-B14F-4D97-AF65-F5344CB8AC3E}">
        <p14:creationId xmlns:p14="http://schemas.microsoft.com/office/powerpoint/2010/main" val="110228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Sizing methodology</a:t>
            </a:r>
          </a:p>
        </p:txBody>
      </p:sp>
      <p:sp>
        <p:nvSpPr>
          <p:cNvPr id="6" name="TextBox 5">
            <a:extLst>
              <a:ext uri="{FF2B5EF4-FFF2-40B4-BE49-F238E27FC236}">
                <a16:creationId xmlns:a16="http://schemas.microsoft.com/office/drawing/2014/main" id="{40B28208-58E1-6503-2FC5-162471F1A4FB}"/>
              </a:ext>
            </a:extLst>
          </p:cNvPr>
          <p:cNvSpPr txBox="1"/>
          <p:nvPr/>
        </p:nvSpPr>
        <p:spPr>
          <a:xfrm>
            <a:off x="204524" y="1821345"/>
            <a:ext cx="6433343" cy="400110"/>
          </a:xfrm>
          <a:prstGeom prst="rect">
            <a:avLst/>
          </a:prstGeom>
          <a:noFill/>
        </p:spPr>
        <p:txBody>
          <a:bodyPr wrap="square" rtlCol="0">
            <a:spAutoFit/>
          </a:bodyPr>
          <a:lstStyle/>
          <a:p>
            <a:r>
              <a:rPr lang="en-US" sz="2000" dirty="0"/>
              <a:t>Definition of buffer tank</a:t>
            </a:r>
          </a:p>
        </p:txBody>
      </p:sp>
      <p:graphicFrame>
        <p:nvGraphicFramePr>
          <p:cNvPr id="5" name="Table 4">
            <a:extLst>
              <a:ext uri="{FF2B5EF4-FFF2-40B4-BE49-F238E27FC236}">
                <a16:creationId xmlns:a16="http://schemas.microsoft.com/office/drawing/2014/main" id="{FFC99235-6D42-28BA-D22D-D709902F2984}"/>
              </a:ext>
            </a:extLst>
          </p:cNvPr>
          <p:cNvGraphicFramePr>
            <a:graphicFrameLocks noGrp="1"/>
          </p:cNvGraphicFramePr>
          <p:nvPr>
            <p:extLst>
              <p:ext uri="{D42A27DB-BD31-4B8C-83A1-F6EECF244321}">
                <p14:modId xmlns:p14="http://schemas.microsoft.com/office/powerpoint/2010/main" val="4027139271"/>
              </p:ext>
            </p:extLst>
          </p:nvPr>
        </p:nvGraphicFramePr>
        <p:xfrm>
          <a:off x="245097" y="2330702"/>
          <a:ext cx="8007667" cy="1299720"/>
        </p:xfrm>
        <a:graphic>
          <a:graphicData uri="http://schemas.openxmlformats.org/drawingml/2006/table">
            <a:tbl>
              <a:tblPr firstRow="1" firstCol="1" bandRow="1"/>
              <a:tblGrid>
                <a:gridCol w="3503189">
                  <a:extLst>
                    <a:ext uri="{9D8B030D-6E8A-4147-A177-3AD203B41FA5}">
                      <a16:colId xmlns:a16="http://schemas.microsoft.com/office/drawing/2014/main" val="3973962350"/>
                    </a:ext>
                  </a:extLst>
                </a:gridCol>
                <a:gridCol w="1879738">
                  <a:extLst>
                    <a:ext uri="{9D8B030D-6E8A-4147-A177-3AD203B41FA5}">
                      <a16:colId xmlns:a16="http://schemas.microsoft.com/office/drawing/2014/main" val="1329410673"/>
                    </a:ext>
                  </a:extLst>
                </a:gridCol>
                <a:gridCol w="2624740">
                  <a:extLst>
                    <a:ext uri="{9D8B030D-6E8A-4147-A177-3AD203B41FA5}">
                      <a16:colId xmlns:a16="http://schemas.microsoft.com/office/drawing/2014/main" val="2276143064"/>
                    </a:ext>
                  </a:extLst>
                </a:gridCol>
              </a:tblGrid>
              <a:tr h="0">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High-T tank</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Low-T tank</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714912241"/>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Fluid</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heat transfer oil </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water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28866153"/>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Minimum tank top temperature (</a:t>
                      </a:r>
                      <a:r>
                        <a:rPr lang="en-US"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50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50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38521423"/>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Maximum tank top temperature (</a:t>
                      </a:r>
                      <a:r>
                        <a:rPr lang="en-US"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220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100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87879953"/>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76007D-3CD5-2502-CC03-A4FEF4CB0939}"/>
                  </a:ext>
                </a:extLst>
              </p:cNvPr>
              <p:cNvSpPr txBox="1"/>
              <p:nvPr/>
            </p:nvSpPr>
            <p:spPr>
              <a:xfrm>
                <a:off x="0" y="4398732"/>
                <a:ext cx="6104466" cy="40844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r>
                        <a:rPr lang="en-US" i="0">
                          <a:latin typeface="Cambria Math" panose="02040503050406030204" pitchFamily="18" charset="0"/>
                        </a:rPr>
                        <m:t>3600</m:t>
                      </m:r>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oMath>
                  </m:oMathPara>
                </a14:m>
                <a:endParaRPr lang="en-US" dirty="0"/>
              </a:p>
            </p:txBody>
          </p:sp>
        </mc:Choice>
        <mc:Fallback xmlns="">
          <p:sp>
            <p:nvSpPr>
              <p:cNvPr id="9" name="TextBox 8">
                <a:extLst>
                  <a:ext uri="{FF2B5EF4-FFF2-40B4-BE49-F238E27FC236}">
                    <a16:creationId xmlns:a16="http://schemas.microsoft.com/office/drawing/2014/main" id="{6176007D-3CD5-2502-CC03-A4FEF4CB0939}"/>
                  </a:ext>
                </a:extLst>
              </p:cNvPr>
              <p:cNvSpPr txBox="1">
                <a:spLocks noRot="1" noChangeAspect="1" noMove="1" noResize="1" noEditPoints="1" noAdjustHandles="1" noChangeArrowheads="1" noChangeShapeType="1" noTextEdit="1"/>
              </p:cNvSpPr>
              <p:nvPr/>
            </p:nvSpPr>
            <p:spPr>
              <a:xfrm>
                <a:off x="0" y="4398732"/>
                <a:ext cx="6104466" cy="408445"/>
              </a:xfrm>
              <a:prstGeom prst="rect">
                <a:avLst/>
              </a:prstGeom>
              <a:blipFill>
                <a:blip r:embed="rId3"/>
                <a:stretch>
                  <a:fillRect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9AF94F0-BACE-5B48-8CC7-7780F04121D9}"/>
                  </a:ext>
                </a:extLst>
              </p:cNvPr>
              <p:cNvSpPr txBox="1"/>
              <p:nvPr/>
            </p:nvSpPr>
            <p:spPr>
              <a:xfrm>
                <a:off x="0" y="5134315"/>
                <a:ext cx="8330182" cy="7189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𝑐𝑝</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r>
                                    <a:rPr lang="en-US" i="0">
                                      <a:latin typeface="Cambria Math" panose="02040503050406030204" pitchFamily="18" charset="0"/>
                                    </a:rPr>
                                    <m:t>,</m:t>
                                  </m:r>
                                  <m:r>
                                    <a:rPr lang="en-US" i="1">
                                      <a:latin typeface="Cambria Math" panose="02040503050406030204" pitchFamily="18" charset="0"/>
                                    </a:rPr>
                                    <m:t>𝑚𝑎𝑥</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𝑡𝑒𝑐h𝑛𝑜𝑙𝑜𝑔𝑦</m:t>
                                  </m:r>
                                  <m:r>
                                    <a:rPr lang="en-US" i="0">
                                      <a:latin typeface="Cambria Math" panose="02040503050406030204" pitchFamily="18" charset="0"/>
                                    </a:rPr>
                                    <m:t>,</m:t>
                                  </m:r>
                                  <m:r>
                                    <a:rPr lang="en-US" i="1">
                                      <a:latin typeface="Cambria Math" panose="02040503050406030204" pitchFamily="18" charset="0"/>
                                    </a:rPr>
                                    <m:t>𝑚𝑖𝑛</m:t>
                                  </m:r>
                                </m:sub>
                              </m:sSub>
                            </m:e>
                          </m:d>
                        </m:den>
                      </m:f>
                    </m:oMath>
                  </m:oMathPara>
                </a14:m>
                <a:endParaRPr lang="en-US" dirty="0"/>
              </a:p>
            </p:txBody>
          </p:sp>
        </mc:Choice>
        <mc:Fallback xmlns="">
          <p:sp>
            <p:nvSpPr>
              <p:cNvPr id="11" name="TextBox 10">
                <a:extLst>
                  <a:ext uri="{FF2B5EF4-FFF2-40B4-BE49-F238E27FC236}">
                    <a16:creationId xmlns:a16="http://schemas.microsoft.com/office/drawing/2014/main" id="{49AF94F0-BACE-5B48-8CC7-7780F04121D9}"/>
                  </a:ext>
                </a:extLst>
              </p:cNvPr>
              <p:cNvSpPr txBox="1">
                <a:spLocks noRot="1" noChangeAspect="1" noMove="1" noResize="1" noEditPoints="1" noAdjustHandles="1" noChangeArrowheads="1" noChangeShapeType="1" noTextEdit="1"/>
              </p:cNvSpPr>
              <p:nvPr/>
            </p:nvSpPr>
            <p:spPr>
              <a:xfrm>
                <a:off x="0" y="5134315"/>
                <a:ext cx="8330182" cy="7189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2C707E-E33E-B67F-FD56-B7B6D89271B5}"/>
                  </a:ext>
                </a:extLst>
              </p:cNvPr>
              <p:cNvSpPr txBox="1"/>
              <p:nvPr/>
            </p:nvSpPr>
            <p:spPr>
              <a:xfrm>
                <a:off x="0" y="6026954"/>
                <a:ext cx="8140700" cy="75892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den>
                      </m:f>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𝛨</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r>
                        <a:rPr lang="en-US" i="1">
                          <a:latin typeface="Cambria Math" panose="02040503050406030204" pitchFamily="18" charset="0"/>
                        </a:rPr>
                        <m:t>𝜋</m:t>
                      </m:r>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e>
                            <m:sup>
                              <m:r>
                                <a:rPr lang="en-US" i="0">
                                  <a:latin typeface="Cambria Math" panose="02040503050406030204" pitchFamily="18" charset="0"/>
                                </a:rPr>
                                <m:t>2</m:t>
                              </m:r>
                            </m:sup>
                          </m:sSup>
                        </m:num>
                        <m:den>
                          <m:r>
                            <a:rPr lang="en-US" i="0">
                              <a:latin typeface="Cambria Math" panose="02040503050406030204" pitchFamily="18" charset="0"/>
                            </a:rPr>
                            <m:t>4</m:t>
                          </m:r>
                        </m:den>
                      </m:f>
                      <m:r>
                        <a:rPr lang="en-US" i="0">
                          <a:latin typeface="Cambria Math" panose="02040503050406030204" pitchFamily="18" charset="0"/>
                        </a:rPr>
                        <m:t>=</m:t>
                      </m:r>
                      <m:r>
                        <a:rPr lang="en-US" i="1">
                          <a:latin typeface="Cambria Math" panose="02040503050406030204" pitchFamily="18" charset="0"/>
                        </a:rPr>
                        <m:t>𝜋</m:t>
                      </m:r>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e>
                            <m:sup>
                              <m:r>
                                <a:rPr lang="en-US" i="0">
                                  <a:latin typeface="Cambria Math" panose="02040503050406030204" pitchFamily="18" charset="0"/>
                                </a:rPr>
                                <m:t>3</m:t>
                              </m:r>
                            </m:sup>
                          </m:sSup>
                        </m:num>
                        <m:den>
                          <m:r>
                            <a:rPr lang="en-US" i="0">
                              <a:latin typeface="Cambria Math" panose="02040503050406030204" pitchFamily="18" charset="0"/>
                            </a:rPr>
                            <m:t>2</m:t>
                          </m:r>
                        </m:den>
                      </m:f>
                    </m:oMath>
                  </m:oMathPara>
                </a14:m>
                <a:endParaRPr lang="en-US" dirty="0"/>
              </a:p>
            </p:txBody>
          </p:sp>
        </mc:Choice>
        <mc:Fallback xmlns="">
          <p:sp>
            <p:nvSpPr>
              <p:cNvPr id="13" name="TextBox 12">
                <a:extLst>
                  <a:ext uri="{FF2B5EF4-FFF2-40B4-BE49-F238E27FC236}">
                    <a16:creationId xmlns:a16="http://schemas.microsoft.com/office/drawing/2014/main" id="{0F2C707E-E33E-B67F-FD56-B7B6D89271B5}"/>
                  </a:ext>
                </a:extLst>
              </p:cNvPr>
              <p:cNvSpPr txBox="1">
                <a:spLocks noRot="1" noChangeAspect="1" noMove="1" noResize="1" noEditPoints="1" noAdjustHandles="1" noChangeArrowheads="1" noChangeShapeType="1" noTextEdit="1"/>
              </p:cNvSpPr>
              <p:nvPr/>
            </p:nvSpPr>
            <p:spPr>
              <a:xfrm>
                <a:off x="0" y="6026954"/>
                <a:ext cx="8140700" cy="7589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268E60-DA98-0259-C301-AAD62A34D570}"/>
                  </a:ext>
                </a:extLst>
              </p:cNvPr>
              <p:cNvSpPr txBox="1"/>
              <p:nvPr/>
            </p:nvSpPr>
            <p:spPr>
              <a:xfrm>
                <a:off x="0" y="3808374"/>
                <a:ext cx="6104466" cy="391582"/>
              </a:xfrm>
              <a:prstGeom prst="rect">
                <a:avLst/>
              </a:prstGeom>
              <a:noFill/>
            </p:spPr>
            <p:txBody>
              <a:bodyPr wrap="squar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𝑏𝑢𝑓𝑓𝑒𝑟</m:t>
                        </m:r>
                        <m:r>
                          <a:rPr lang="en-US" i="0">
                            <a:latin typeface="Cambria Math" panose="02040503050406030204" pitchFamily="18" charset="0"/>
                          </a:rPr>
                          <m:t>,</m:t>
                        </m:r>
                        <m:r>
                          <a:rPr lang="en-US" i="1">
                            <a:latin typeface="Cambria Math" panose="02040503050406030204" pitchFamily="18" charset="0"/>
                          </a:rPr>
                          <m:t>𝑡𝑎𝑛𝑘</m:t>
                        </m:r>
                      </m:sub>
                    </m:sSub>
                  </m:oMath>
                </a14:m>
                <a:r>
                  <a:rPr lang="en-US" dirty="0"/>
                  <a:t>: factor for sizing buffer tank</a:t>
                </a:r>
              </a:p>
            </p:txBody>
          </p:sp>
        </mc:Choice>
        <mc:Fallback xmlns="">
          <p:sp>
            <p:nvSpPr>
              <p:cNvPr id="15" name="TextBox 14">
                <a:extLst>
                  <a:ext uri="{FF2B5EF4-FFF2-40B4-BE49-F238E27FC236}">
                    <a16:creationId xmlns:a16="http://schemas.microsoft.com/office/drawing/2014/main" id="{2C268E60-DA98-0259-C301-AAD62A34D570}"/>
                  </a:ext>
                </a:extLst>
              </p:cNvPr>
              <p:cNvSpPr txBox="1">
                <a:spLocks noRot="1" noChangeAspect="1" noMove="1" noResize="1" noEditPoints="1" noAdjustHandles="1" noChangeArrowheads="1" noChangeShapeType="1" noTextEdit="1"/>
              </p:cNvSpPr>
              <p:nvPr/>
            </p:nvSpPr>
            <p:spPr>
              <a:xfrm>
                <a:off x="0" y="3808374"/>
                <a:ext cx="6104466" cy="391582"/>
              </a:xfrm>
              <a:prstGeom prst="rect">
                <a:avLst/>
              </a:prstGeom>
              <a:blipFill>
                <a:blip r:embed="rId6"/>
                <a:stretch>
                  <a:fillRect l="-300" t="-7813" b="-20313"/>
                </a:stretch>
              </a:blipFill>
            </p:spPr>
            <p:txBody>
              <a:bodyPr/>
              <a:lstStyle/>
              <a:p>
                <a:r>
                  <a:rPr lang="en-US">
                    <a:noFill/>
                  </a:rPr>
                  <a:t> </a:t>
                </a:r>
              </a:p>
            </p:txBody>
          </p:sp>
        </mc:Fallback>
      </mc:AlternateContent>
    </p:spTree>
    <p:extLst>
      <p:ext uri="{BB962C8B-B14F-4D97-AF65-F5344CB8AC3E}">
        <p14:creationId xmlns:p14="http://schemas.microsoft.com/office/powerpoint/2010/main" val="304099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Sizing methodology</a:t>
            </a:r>
          </a:p>
        </p:txBody>
      </p:sp>
      <p:sp>
        <p:nvSpPr>
          <p:cNvPr id="6" name="TextBox 5">
            <a:extLst>
              <a:ext uri="{FF2B5EF4-FFF2-40B4-BE49-F238E27FC236}">
                <a16:creationId xmlns:a16="http://schemas.microsoft.com/office/drawing/2014/main" id="{40B28208-58E1-6503-2FC5-162471F1A4FB}"/>
              </a:ext>
            </a:extLst>
          </p:cNvPr>
          <p:cNvSpPr txBox="1"/>
          <p:nvPr/>
        </p:nvSpPr>
        <p:spPr>
          <a:xfrm>
            <a:off x="204524" y="1821345"/>
            <a:ext cx="6433343" cy="400110"/>
          </a:xfrm>
          <a:prstGeom prst="rect">
            <a:avLst/>
          </a:prstGeom>
          <a:noFill/>
        </p:spPr>
        <p:txBody>
          <a:bodyPr wrap="square" rtlCol="0">
            <a:spAutoFit/>
          </a:bodyPr>
          <a:lstStyle/>
          <a:p>
            <a:r>
              <a:rPr lang="en-US" sz="2000" dirty="0"/>
              <a:t>Definition of LTES</a:t>
            </a:r>
          </a:p>
        </p:txBody>
      </p:sp>
      <p:graphicFrame>
        <p:nvGraphicFramePr>
          <p:cNvPr id="4" name="Table 3">
            <a:extLst>
              <a:ext uri="{FF2B5EF4-FFF2-40B4-BE49-F238E27FC236}">
                <a16:creationId xmlns:a16="http://schemas.microsoft.com/office/drawing/2014/main" id="{EA55DEE9-17FD-5EDB-1DA3-E3CE0F48689B}"/>
              </a:ext>
            </a:extLst>
          </p:cNvPr>
          <p:cNvGraphicFramePr>
            <a:graphicFrameLocks noGrp="1"/>
          </p:cNvGraphicFramePr>
          <p:nvPr>
            <p:extLst>
              <p:ext uri="{D42A27DB-BD31-4B8C-83A1-F6EECF244321}">
                <p14:modId xmlns:p14="http://schemas.microsoft.com/office/powerpoint/2010/main" val="1967137795"/>
              </p:ext>
            </p:extLst>
          </p:nvPr>
        </p:nvGraphicFramePr>
        <p:xfrm>
          <a:off x="245097" y="2307853"/>
          <a:ext cx="7302255" cy="1949580"/>
        </p:xfrm>
        <a:graphic>
          <a:graphicData uri="http://schemas.openxmlformats.org/drawingml/2006/table">
            <a:tbl>
              <a:tblPr firstRow="1" firstCol="1" bandRow="1"/>
              <a:tblGrid>
                <a:gridCol w="2584520">
                  <a:extLst>
                    <a:ext uri="{9D8B030D-6E8A-4147-A177-3AD203B41FA5}">
                      <a16:colId xmlns:a16="http://schemas.microsoft.com/office/drawing/2014/main" val="4231419252"/>
                    </a:ext>
                  </a:extLst>
                </a:gridCol>
                <a:gridCol w="2421727">
                  <a:extLst>
                    <a:ext uri="{9D8B030D-6E8A-4147-A177-3AD203B41FA5}">
                      <a16:colId xmlns:a16="http://schemas.microsoft.com/office/drawing/2014/main" val="1091909713"/>
                    </a:ext>
                  </a:extLst>
                </a:gridCol>
                <a:gridCol w="2296008">
                  <a:extLst>
                    <a:ext uri="{9D8B030D-6E8A-4147-A177-3AD203B41FA5}">
                      <a16:colId xmlns:a16="http://schemas.microsoft.com/office/drawing/2014/main" val="4055370519"/>
                    </a:ext>
                  </a:extLst>
                </a:gridCol>
              </a:tblGrid>
              <a:tr h="0">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High-T LTES</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marL="36195"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Low-T LTES</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3852391059"/>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Material</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H190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A78</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201760304"/>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Melting temperature (</a:t>
                      </a:r>
                      <a:r>
                        <a:rPr lang="en-US"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191</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78</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43785576"/>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Latent heat of melting (kJ/kgK)</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170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225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461795077"/>
                  </a:ext>
                </a:extLst>
              </a:tr>
              <a:tr h="0">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Minimum SoC (%)</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5%</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89345946"/>
                  </a:ext>
                </a:extLst>
              </a:tr>
              <a:tr h="0">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Maximum SoC</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95%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95%</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32869933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B00501-FF2E-09E0-1F70-631FC01881FA}"/>
                  </a:ext>
                </a:extLst>
              </p:cNvPr>
              <p:cNvSpPr txBox="1"/>
              <p:nvPr/>
            </p:nvSpPr>
            <p:spPr>
              <a:xfrm>
                <a:off x="204524" y="5033913"/>
                <a:ext cx="6104466" cy="3983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𝐿𝑇𝐸𝑆</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𝐿𝑇𝐸𝑆</m:t>
                          </m:r>
                        </m:sub>
                      </m:sSub>
                      <m:r>
                        <a:rPr lang="en-US" i="0">
                          <a:latin typeface="Cambria Math" panose="02040503050406030204" pitchFamily="18" charset="0"/>
                        </a:rPr>
                        <m:t>3600</m:t>
                      </m:r>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oMath>
                  </m:oMathPara>
                </a14:m>
                <a:endParaRPr lang="en-US" dirty="0"/>
              </a:p>
            </p:txBody>
          </p:sp>
        </mc:Choice>
        <mc:Fallback xmlns="">
          <p:sp>
            <p:nvSpPr>
              <p:cNvPr id="8" name="TextBox 7">
                <a:extLst>
                  <a:ext uri="{FF2B5EF4-FFF2-40B4-BE49-F238E27FC236}">
                    <a16:creationId xmlns:a16="http://schemas.microsoft.com/office/drawing/2014/main" id="{83B00501-FF2E-09E0-1F70-631FC01881FA}"/>
                  </a:ext>
                </a:extLst>
              </p:cNvPr>
              <p:cNvSpPr txBox="1">
                <a:spLocks noRot="1" noChangeAspect="1" noMove="1" noResize="1" noEditPoints="1" noAdjustHandles="1" noChangeArrowheads="1" noChangeShapeType="1" noTextEdit="1"/>
              </p:cNvSpPr>
              <p:nvPr/>
            </p:nvSpPr>
            <p:spPr>
              <a:xfrm>
                <a:off x="204524" y="5033913"/>
                <a:ext cx="6104466" cy="398379"/>
              </a:xfrm>
              <a:prstGeom prst="rect">
                <a:avLst/>
              </a:prstGeom>
              <a:blipFill>
                <a:blip r:embed="rId3"/>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BAF43B8-7805-62EC-CB75-CA7D11FB96CD}"/>
                  </a:ext>
                </a:extLst>
              </p:cNvPr>
              <p:cNvSpPr txBox="1"/>
              <p:nvPr/>
            </p:nvSpPr>
            <p:spPr>
              <a:xfrm>
                <a:off x="204524" y="4461007"/>
                <a:ext cx="6104466" cy="369332"/>
              </a:xfrm>
              <a:prstGeom prst="rect">
                <a:avLst/>
              </a:prstGeom>
              <a:noFill/>
            </p:spPr>
            <p:txBody>
              <a:bodyPr wrap="square">
                <a:spAutoFit/>
              </a:bodyPr>
              <a:lstStyle/>
              <a:p>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𝐿𝑇𝐸𝑆</m:t>
                        </m:r>
                      </m:sub>
                    </m:sSub>
                  </m:oMath>
                </a14:m>
                <a:r>
                  <a:rPr lang="en-US" dirty="0"/>
                  <a:t>: factor for sizing LTES</a:t>
                </a:r>
              </a:p>
            </p:txBody>
          </p:sp>
        </mc:Choice>
        <mc:Fallback xmlns="">
          <p:sp>
            <p:nvSpPr>
              <p:cNvPr id="10" name="TextBox 9">
                <a:extLst>
                  <a:ext uri="{FF2B5EF4-FFF2-40B4-BE49-F238E27FC236}">
                    <a16:creationId xmlns:a16="http://schemas.microsoft.com/office/drawing/2014/main" id="{CBAF43B8-7805-62EC-CB75-CA7D11FB96CD}"/>
                  </a:ext>
                </a:extLst>
              </p:cNvPr>
              <p:cNvSpPr txBox="1">
                <a:spLocks noRot="1" noChangeAspect="1" noMove="1" noResize="1" noEditPoints="1" noAdjustHandles="1" noChangeArrowheads="1" noChangeShapeType="1" noTextEdit="1"/>
              </p:cNvSpPr>
              <p:nvPr/>
            </p:nvSpPr>
            <p:spPr>
              <a:xfrm>
                <a:off x="204524" y="4461007"/>
                <a:ext cx="6104466" cy="369332"/>
              </a:xfrm>
              <a:prstGeom prst="rect">
                <a:avLst/>
              </a:prstGeom>
              <a:blipFill>
                <a:blip r:embed="rId4"/>
                <a:stretch>
                  <a:fillRect l="-30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7A6D49-D4D7-EBCE-96B0-CDC5631C3DE2}"/>
                  </a:ext>
                </a:extLst>
              </p:cNvPr>
              <p:cNvSpPr txBox="1"/>
              <p:nvPr/>
            </p:nvSpPr>
            <p:spPr>
              <a:xfrm>
                <a:off x="245097" y="5635866"/>
                <a:ext cx="6104466" cy="68813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𝑝𝑐𝑚</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𝐿𝑇𝐸𝑆</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𝛥</m:t>
                              </m:r>
                              <m:r>
                                <a:rPr lang="en-US" i="1">
                                  <a:latin typeface="Cambria Math" panose="02040503050406030204" pitchFamily="18" charset="0"/>
                                </a:rPr>
                                <m:t>h</m:t>
                              </m:r>
                            </m:e>
                            <m:sub>
                              <m:r>
                                <a:rPr lang="en-US" i="1">
                                  <a:latin typeface="Cambria Math" panose="02040503050406030204" pitchFamily="18" charset="0"/>
                                </a:rPr>
                                <m:t>𝑙𝑎𝑡𝑒𝑛𝑡</m:t>
                              </m:r>
                              <m:r>
                                <a:rPr lang="en-US" i="0">
                                  <a:latin typeface="Cambria Math" panose="02040503050406030204" pitchFamily="18" charset="0"/>
                                </a:rPr>
                                <m:t>,</m:t>
                              </m:r>
                              <m:r>
                                <a:rPr lang="en-US" i="1">
                                  <a:latin typeface="Cambria Math" panose="02040503050406030204" pitchFamily="18" charset="0"/>
                                </a:rPr>
                                <m:t>𝑝𝑐𝑚</m:t>
                              </m:r>
                            </m:sub>
                          </m:sSub>
                        </m:den>
                      </m:f>
                    </m:oMath>
                  </m:oMathPara>
                </a14:m>
                <a:endParaRPr lang="en-US" dirty="0"/>
              </a:p>
            </p:txBody>
          </p:sp>
        </mc:Choice>
        <mc:Fallback xmlns="">
          <p:sp>
            <p:nvSpPr>
              <p:cNvPr id="14" name="TextBox 13">
                <a:extLst>
                  <a:ext uri="{FF2B5EF4-FFF2-40B4-BE49-F238E27FC236}">
                    <a16:creationId xmlns:a16="http://schemas.microsoft.com/office/drawing/2014/main" id="{A97A6D49-D4D7-EBCE-96B0-CDC5631C3DE2}"/>
                  </a:ext>
                </a:extLst>
              </p:cNvPr>
              <p:cNvSpPr txBox="1">
                <a:spLocks noRot="1" noChangeAspect="1" noMove="1" noResize="1" noEditPoints="1" noAdjustHandles="1" noChangeArrowheads="1" noChangeShapeType="1" noTextEdit="1"/>
              </p:cNvSpPr>
              <p:nvPr/>
            </p:nvSpPr>
            <p:spPr>
              <a:xfrm>
                <a:off x="245097" y="5635866"/>
                <a:ext cx="6104466" cy="688137"/>
              </a:xfrm>
              <a:prstGeom prst="rect">
                <a:avLst/>
              </a:prstGeom>
              <a:blipFill>
                <a:blip r:embed="rId5"/>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247B396-F6A2-61BB-55E5-D7ED096B0B93}"/>
              </a:ext>
            </a:extLst>
          </p:cNvPr>
          <p:cNvSpPr txBox="1"/>
          <p:nvPr/>
        </p:nvSpPr>
        <p:spPr>
          <a:xfrm>
            <a:off x="8975329" y="1821345"/>
            <a:ext cx="3012148" cy="400110"/>
          </a:xfrm>
          <a:prstGeom prst="rect">
            <a:avLst/>
          </a:prstGeom>
          <a:noFill/>
        </p:spPr>
        <p:txBody>
          <a:bodyPr wrap="square" rtlCol="0">
            <a:spAutoFit/>
          </a:bodyPr>
          <a:lstStyle/>
          <a:p>
            <a:r>
              <a:rPr lang="en-US" sz="2000" dirty="0"/>
              <a:t>Definition of LTES hex</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AFA246-6C97-0FE8-CC32-69415EA7A47B}"/>
                  </a:ext>
                </a:extLst>
              </p:cNvPr>
              <p:cNvSpPr txBox="1"/>
              <p:nvPr/>
            </p:nvSpPr>
            <p:spPr>
              <a:xfrm>
                <a:off x="7905816" y="2329706"/>
                <a:ext cx="4125396"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sub>
                      </m:sSub>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oMath>
                  </m:oMathPara>
                </a14:m>
                <a:endParaRPr lang="en-US" dirty="0"/>
              </a:p>
            </p:txBody>
          </p:sp>
        </mc:Choice>
        <mc:Fallback xmlns="">
          <p:sp>
            <p:nvSpPr>
              <p:cNvPr id="18" name="TextBox 17">
                <a:extLst>
                  <a:ext uri="{FF2B5EF4-FFF2-40B4-BE49-F238E27FC236}">
                    <a16:creationId xmlns:a16="http://schemas.microsoft.com/office/drawing/2014/main" id="{29AFA246-6C97-0FE8-CC32-69415EA7A47B}"/>
                  </a:ext>
                </a:extLst>
              </p:cNvPr>
              <p:cNvSpPr txBox="1">
                <a:spLocks noRot="1" noChangeAspect="1" noMove="1" noResize="1" noEditPoints="1" noAdjustHandles="1" noChangeArrowheads="1" noChangeShapeType="1" noTextEdit="1"/>
              </p:cNvSpPr>
              <p:nvPr/>
            </p:nvSpPr>
            <p:spPr>
              <a:xfrm>
                <a:off x="7905816" y="2329706"/>
                <a:ext cx="4125396" cy="400110"/>
              </a:xfrm>
              <a:prstGeom prst="rect">
                <a:avLst/>
              </a:prstGeom>
              <a:blipFill>
                <a:blip r:embed="rId6"/>
                <a:stretch>
                  <a:fillRect l="-29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34EA53F-0A96-C0B5-F17B-89D6399FFF25}"/>
                  </a:ext>
                </a:extLst>
              </p:cNvPr>
              <p:cNvSpPr txBox="1"/>
              <p:nvPr/>
            </p:nvSpPr>
            <p:spPr>
              <a:xfrm>
                <a:off x="7905816" y="2963602"/>
                <a:ext cx="3903007" cy="381515"/>
              </a:xfrm>
              <a:prstGeom prst="rect">
                <a:avLst/>
              </a:prstGeom>
              <a:noFill/>
            </p:spPr>
            <p:txBody>
              <a:bodyPr wrap="square">
                <a:spAutoFit/>
              </a:bodyPr>
              <a:lstStyle/>
              <a:p>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𝐿𝑇𝐸𝑆</m:t>
                        </m:r>
                        <m:r>
                          <a:rPr lang="en-US">
                            <a:latin typeface="Cambria Math" panose="02040503050406030204" pitchFamily="18" charset="0"/>
                          </a:rPr>
                          <m:t>,</m:t>
                        </m:r>
                        <m:r>
                          <a:rPr lang="en-US" i="1">
                            <a:latin typeface="Cambria Math" panose="02040503050406030204" pitchFamily="18" charset="0"/>
                          </a:rPr>
                          <m:t>h𝑒𝑥</m:t>
                        </m:r>
                      </m:sub>
                    </m:sSub>
                  </m:oMath>
                </a14:m>
                <a:r>
                  <a:rPr lang="en-US" dirty="0"/>
                  <a:t>: factor for sizing LTES hex</a:t>
                </a:r>
              </a:p>
            </p:txBody>
          </p:sp>
        </mc:Choice>
        <mc:Fallback xmlns="">
          <p:sp>
            <p:nvSpPr>
              <p:cNvPr id="19" name="TextBox 18">
                <a:extLst>
                  <a:ext uri="{FF2B5EF4-FFF2-40B4-BE49-F238E27FC236}">
                    <a16:creationId xmlns:a16="http://schemas.microsoft.com/office/drawing/2014/main" id="{534EA53F-0A96-C0B5-F17B-89D6399FFF25}"/>
                  </a:ext>
                </a:extLst>
              </p:cNvPr>
              <p:cNvSpPr txBox="1">
                <a:spLocks noRot="1" noChangeAspect="1" noMove="1" noResize="1" noEditPoints="1" noAdjustHandles="1" noChangeArrowheads="1" noChangeShapeType="1" noTextEdit="1"/>
              </p:cNvSpPr>
              <p:nvPr/>
            </p:nvSpPr>
            <p:spPr>
              <a:xfrm>
                <a:off x="7905816" y="2963602"/>
                <a:ext cx="3903007" cy="381515"/>
              </a:xfrm>
              <a:prstGeom prst="rect">
                <a:avLst/>
              </a:prstGeom>
              <a:blipFill>
                <a:blip r:embed="rId7"/>
                <a:stretch>
                  <a:fillRect l="-469" t="-6349"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891FD63-1D7B-D9AC-2AE5-164C707363A1}"/>
                  </a:ext>
                </a:extLst>
              </p:cNvPr>
              <p:cNvSpPr txBox="1"/>
              <p:nvPr/>
            </p:nvSpPr>
            <p:spPr>
              <a:xfrm>
                <a:off x="7355450" y="3578903"/>
                <a:ext cx="5003737" cy="727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𝑇𝐸𝑆</m:t>
                          </m:r>
                          <m:r>
                            <a:rPr lang="en-US" i="0">
                              <a:latin typeface="Cambria Math" panose="02040503050406030204" pitchFamily="18" charset="0"/>
                            </a:rPr>
                            <m:t>−</m:t>
                          </m:r>
                          <m:r>
                            <a:rPr lang="en-US" i="1">
                              <a:latin typeface="Cambria Math" panose="02040503050406030204" pitchFamily="18" charset="0"/>
                            </a:rPr>
                            <m:t>h𝑒𝑥</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𝑇𝐸𝑆</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Δ</m:t>
                              </m:r>
                              <m:r>
                                <a:rPr lang="en-US" i="1">
                                  <a:latin typeface="Cambria Math" panose="02040503050406030204" pitchFamily="18" charset="0"/>
                                </a:rPr>
                                <m:t>𝑇</m:t>
                              </m:r>
                            </m:e>
                            <m:sub>
                              <m:r>
                                <a:rPr lang="en-US" i="1">
                                  <a:latin typeface="Cambria Math" panose="02040503050406030204" pitchFamily="18" charset="0"/>
                                </a:rPr>
                                <m:t>𝑙𝑚</m:t>
                              </m:r>
                              <m:r>
                                <a:rPr lang="en-US" i="0">
                                  <a:latin typeface="Cambria Math" panose="02040503050406030204" pitchFamily="18" charset="0"/>
                                </a:rPr>
                                <m:t>,</m:t>
                              </m:r>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den>
                      </m:f>
                    </m:oMath>
                  </m:oMathPara>
                </a14:m>
                <a:endParaRPr lang="en-US" dirty="0"/>
              </a:p>
            </p:txBody>
          </p:sp>
        </mc:Choice>
        <mc:Fallback xmlns="">
          <p:sp>
            <p:nvSpPr>
              <p:cNvPr id="21" name="TextBox 20">
                <a:extLst>
                  <a:ext uri="{FF2B5EF4-FFF2-40B4-BE49-F238E27FC236}">
                    <a16:creationId xmlns:a16="http://schemas.microsoft.com/office/drawing/2014/main" id="{9891FD63-1D7B-D9AC-2AE5-164C707363A1}"/>
                  </a:ext>
                </a:extLst>
              </p:cNvPr>
              <p:cNvSpPr txBox="1">
                <a:spLocks noRot="1" noChangeAspect="1" noMove="1" noResize="1" noEditPoints="1" noAdjustHandles="1" noChangeArrowheads="1" noChangeShapeType="1" noTextEdit="1"/>
              </p:cNvSpPr>
              <p:nvPr/>
            </p:nvSpPr>
            <p:spPr>
              <a:xfrm>
                <a:off x="7355450" y="3578903"/>
                <a:ext cx="5003737" cy="72750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396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Sizing optimization</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16A7F32-1831-F1F9-7798-E7595B17C58B}"/>
                  </a:ext>
                </a:extLst>
              </p:cNvPr>
              <p:cNvGraphicFramePr>
                <a:graphicFrameLocks noGrp="1"/>
              </p:cNvGraphicFramePr>
              <p:nvPr>
                <p:extLst>
                  <p:ext uri="{D42A27DB-BD31-4B8C-83A1-F6EECF244321}">
                    <p14:modId xmlns:p14="http://schemas.microsoft.com/office/powerpoint/2010/main" val="2029245214"/>
                  </p:ext>
                </p:extLst>
              </p:nvPr>
            </p:nvGraphicFramePr>
            <p:xfrm>
              <a:off x="245097" y="1957552"/>
              <a:ext cx="6503602" cy="2101724"/>
            </p:xfrm>
            <a:graphic>
              <a:graphicData uri="http://schemas.openxmlformats.org/drawingml/2006/table">
                <a:tbl>
                  <a:tblPr firstRow="1" firstCol="1" bandRow="1"/>
                  <a:tblGrid>
                    <a:gridCol w="2845191">
                      <a:extLst>
                        <a:ext uri="{9D8B030D-6E8A-4147-A177-3AD203B41FA5}">
                          <a16:colId xmlns:a16="http://schemas.microsoft.com/office/drawing/2014/main" val="864854765"/>
                        </a:ext>
                      </a:extLst>
                    </a:gridCol>
                    <a:gridCol w="3658411">
                      <a:extLst>
                        <a:ext uri="{9D8B030D-6E8A-4147-A177-3AD203B41FA5}">
                          <a16:colId xmlns:a16="http://schemas.microsoft.com/office/drawing/2014/main" val="392609672"/>
                        </a:ext>
                      </a:extLst>
                    </a:gridCol>
                  </a:tblGrid>
                  <a:tr h="0">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 </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3916444342"/>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ZHENIT technology sizing 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𝑓</m:t>
                                    </m:r>
                                  </m:e>
                                  <m:sub>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𝑡𝑒𝑐h𝑛𝑜𝑙𝑜𝑔𝑦</m:t>
                                    </m:r>
                                  </m:sub>
                                </m:sSub>
                              </m:oMath>
                            </m:oMathPara>
                          </a14:m>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766460850"/>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LTES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𝑓</m:t>
                                    </m:r>
                                  </m:e>
                                  <m:sub>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𝐿𝑇𝐸𝑆</m:t>
                                    </m:r>
                                  </m:sub>
                                </m:sSub>
                              </m:oMath>
                            </m:oMathPara>
                          </a14:m>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373121585"/>
                      </a:ext>
                    </a:extLst>
                  </a:tr>
                  <a:tr h="0">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LTES hex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𝑓</m:t>
                                    </m:r>
                                  </m:e>
                                  <m:sub>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𝐿𝑇𝐸𝑆</m:t>
                                    </m:r>
                                    <m:r>
                                      <a:rPr lang="en-US" sz="1400" i="1">
                                        <a:solidFill>
                                          <a:srgbClr val="000000"/>
                                        </a:solidFill>
                                        <a:effectLst/>
                                        <a:latin typeface="Cambria Math" panose="02040503050406030204" pitchFamily="18" charset="0"/>
                                        <a:ea typeface="Calibri" panose="020F0502020204030204" pitchFamily="34" charset="0"/>
                                        <a:cs typeface="Times New Roman (Textkörper CS)"/>
                                      </a:rPr>
                                      <m:t>,</m:t>
                                    </m:r>
                                    <m:r>
                                      <a:rPr lang="en-US" sz="1400" i="1">
                                        <a:solidFill>
                                          <a:srgbClr val="000000"/>
                                        </a:solidFill>
                                        <a:effectLst/>
                                        <a:latin typeface="Cambria Math" panose="02040503050406030204" pitchFamily="18" charset="0"/>
                                        <a:ea typeface="Calibri" panose="020F0502020204030204" pitchFamily="34" charset="0"/>
                                        <a:cs typeface="Times New Roman (Textkörper CS)"/>
                                      </a:rPr>
                                      <m:t>h𝑒𝑥</m:t>
                                    </m:r>
                                  </m:sub>
                                </m:sSub>
                              </m:oMath>
                            </m:oMathPara>
                          </a14:m>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596419195"/>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Buffer tank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𝑓</m:t>
                                    </m:r>
                                  </m:e>
                                  <m:sub>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𝑏𝑢𝑓𝑓𝑒𝑟</m:t>
                                    </m:r>
                                    <m:r>
                                      <a:rPr lang="en-US" sz="1400" i="1">
                                        <a:solidFill>
                                          <a:srgbClr val="000000"/>
                                        </a:solidFill>
                                        <a:effectLst/>
                                        <a:latin typeface="Cambria Math" panose="02040503050406030204" pitchFamily="18" charset="0"/>
                                        <a:ea typeface="Calibri" panose="020F0502020204030204" pitchFamily="34" charset="0"/>
                                        <a:cs typeface="Times New Roman (Textkörper CS)"/>
                                      </a:rPr>
                                      <m:t>,</m:t>
                                    </m:r>
                                    <m:r>
                                      <a:rPr lang="en-US" sz="1400" i="1">
                                        <a:solidFill>
                                          <a:srgbClr val="000000"/>
                                        </a:solidFill>
                                        <a:effectLst/>
                                        <a:latin typeface="Cambria Math" panose="02040503050406030204" pitchFamily="18" charset="0"/>
                                        <a:ea typeface="Calibri" panose="020F0502020204030204" pitchFamily="34" charset="0"/>
                                        <a:cs typeface="Times New Roman (Textkörper CS)"/>
                                      </a:rPr>
                                      <m:t>𝑡𝑎𝑛𝑘</m:t>
                                    </m:r>
                                  </m:sub>
                                </m:sSub>
                              </m:oMath>
                            </m:oMathPara>
                          </a14:m>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521381545"/>
                      </a:ext>
                    </a:extLst>
                  </a:tr>
                </a:tbl>
              </a:graphicData>
            </a:graphic>
          </p:graphicFrame>
        </mc:Choice>
        <mc:Fallback xmlns="">
          <p:graphicFrame>
            <p:nvGraphicFramePr>
              <p:cNvPr id="5" name="Table 4">
                <a:extLst>
                  <a:ext uri="{FF2B5EF4-FFF2-40B4-BE49-F238E27FC236}">
                    <a16:creationId xmlns:a16="http://schemas.microsoft.com/office/drawing/2014/main" id="{716A7F32-1831-F1F9-7798-E7595B17C58B}"/>
                  </a:ext>
                </a:extLst>
              </p:cNvPr>
              <p:cNvGraphicFramePr>
                <a:graphicFrameLocks noGrp="1"/>
              </p:cNvGraphicFramePr>
              <p:nvPr>
                <p:extLst>
                  <p:ext uri="{D42A27DB-BD31-4B8C-83A1-F6EECF244321}">
                    <p14:modId xmlns:p14="http://schemas.microsoft.com/office/powerpoint/2010/main" val="2029245214"/>
                  </p:ext>
                </p:extLst>
              </p:nvPr>
            </p:nvGraphicFramePr>
            <p:xfrm>
              <a:off x="245097" y="1957552"/>
              <a:ext cx="6503602" cy="2101724"/>
            </p:xfrm>
            <a:graphic>
              <a:graphicData uri="http://schemas.openxmlformats.org/drawingml/2006/table">
                <a:tbl>
                  <a:tblPr firstRow="1" firstCol="1" bandRow="1"/>
                  <a:tblGrid>
                    <a:gridCol w="2845191">
                      <a:extLst>
                        <a:ext uri="{9D8B030D-6E8A-4147-A177-3AD203B41FA5}">
                          <a16:colId xmlns:a16="http://schemas.microsoft.com/office/drawing/2014/main" val="864854765"/>
                        </a:ext>
                      </a:extLst>
                    </a:gridCol>
                    <a:gridCol w="3658411">
                      <a:extLst>
                        <a:ext uri="{9D8B030D-6E8A-4147-A177-3AD203B41FA5}">
                          <a16:colId xmlns:a16="http://schemas.microsoft.com/office/drawing/2014/main" val="392609672"/>
                        </a:ext>
                      </a:extLst>
                    </a:gridCol>
                  </a:tblGrid>
                  <a:tr h="324930">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 </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3916444342"/>
                      </a:ext>
                    </a:extLst>
                  </a:tr>
                  <a:tr h="453136">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ZHENIT technology sizing 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77870" t="-72000" r="-333" b="-292000"/>
                          </a:stretch>
                        </a:blipFill>
                      </a:tcPr>
                    </a:tc>
                    <a:extLst>
                      <a:ext uri="{0D108BD9-81ED-4DB2-BD59-A6C34878D82A}">
                        <a16:rowId xmlns:a16="http://schemas.microsoft.com/office/drawing/2014/main" val="766460850"/>
                      </a:ext>
                    </a:extLst>
                  </a:tr>
                  <a:tr h="428879">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LTES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77870" t="-184286" r="-333" b="-212857"/>
                          </a:stretch>
                        </a:blipFill>
                      </a:tcPr>
                    </a:tc>
                    <a:extLst>
                      <a:ext uri="{0D108BD9-81ED-4DB2-BD59-A6C34878D82A}">
                        <a16:rowId xmlns:a16="http://schemas.microsoft.com/office/drawing/2014/main" val="1373121585"/>
                      </a:ext>
                    </a:extLst>
                  </a:tr>
                  <a:tr h="441960">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LTES hex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77870" t="-272603" r="-333" b="-104110"/>
                          </a:stretch>
                        </a:blipFill>
                      </a:tcPr>
                    </a:tc>
                    <a:extLst>
                      <a:ext uri="{0D108BD9-81ED-4DB2-BD59-A6C34878D82A}">
                        <a16:rowId xmlns:a16="http://schemas.microsoft.com/office/drawing/2014/main" val="1596419195"/>
                      </a:ext>
                    </a:extLst>
                  </a:tr>
                  <a:tr h="452819">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Buffer tank sizing parameter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77870" t="-367568" r="-333" b="-2703"/>
                          </a:stretch>
                        </a:blipFill>
                      </a:tcPr>
                    </a:tc>
                    <a:extLst>
                      <a:ext uri="{0D108BD9-81ED-4DB2-BD59-A6C34878D82A}">
                        <a16:rowId xmlns:a16="http://schemas.microsoft.com/office/drawing/2014/main" val="521381545"/>
                      </a:ext>
                    </a:extLst>
                  </a:tr>
                </a:tbl>
              </a:graphicData>
            </a:graphic>
          </p:graphicFrame>
        </mc:Fallback>
      </mc:AlternateContent>
    </p:spTree>
    <p:extLst>
      <p:ext uri="{BB962C8B-B14F-4D97-AF65-F5344CB8AC3E}">
        <p14:creationId xmlns:p14="http://schemas.microsoft.com/office/powerpoint/2010/main" val="342516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Dynamic modelling methodology and operating modes</a:t>
            </a:r>
          </a:p>
        </p:txBody>
      </p:sp>
      <p:sp>
        <p:nvSpPr>
          <p:cNvPr id="2" name="TextBox 1">
            <a:extLst>
              <a:ext uri="{FF2B5EF4-FFF2-40B4-BE49-F238E27FC236}">
                <a16:creationId xmlns:a16="http://schemas.microsoft.com/office/drawing/2014/main" id="{2B71F096-83BB-E84A-38B5-831B7A6BFFBE}"/>
              </a:ext>
            </a:extLst>
          </p:cNvPr>
          <p:cNvSpPr txBox="1"/>
          <p:nvPr/>
        </p:nvSpPr>
        <p:spPr>
          <a:xfrm>
            <a:off x="204524" y="1821345"/>
            <a:ext cx="6433343" cy="400110"/>
          </a:xfrm>
          <a:prstGeom prst="rect">
            <a:avLst/>
          </a:prstGeom>
          <a:noFill/>
        </p:spPr>
        <p:txBody>
          <a:bodyPr wrap="square" rtlCol="0">
            <a:spAutoFit/>
          </a:bodyPr>
          <a:lstStyle/>
          <a:p>
            <a:r>
              <a:rPr lang="en-US" sz="2000" dirty="0"/>
              <a:t>WHR hex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5800F37-AF8B-9695-1164-C5E9326FB23B}"/>
                  </a:ext>
                </a:extLst>
              </p:cNvPr>
              <p:cNvSpPr txBox="1"/>
              <p:nvPr/>
            </p:nvSpPr>
            <p:spPr>
              <a:xfrm>
                <a:off x="204524" y="2331402"/>
                <a:ext cx="6107722" cy="3983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sub>
                      </m:sSub>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𝑚𝑎𝑥</m:t>
                          </m:r>
                        </m:sub>
                      </m:sSub>
                    </m:oMath>
                  </m:oMathPara>
                </a14:m>
                <a:endParaRPr lang="en-US" dirty="0"/>
              </a:p>
            </p:txBody>
          </p:sp>
        </mc:Choice>
        <mc:Fallback xmlns="">
          <p:sp>
            <p:nvSpPr>
              <p:cNvPr id="7" name="TextBox 6">
                <a:extLst>
                  <a:ext uri="{FF2B5EF4-FFF2-40B4-BE49-F238E27FC236}">
                    <a16:creationId xmlns:a16="http://schemas.microsoft.com/office/drawing/2014/main" id="{75800F37-AF8B-9695-1164-C5E9326FB23B}"/>
                  </a:ext>
                </a:extLst>
              </p:cNvPr>
              <p:cNvSpPr txBox="1">
                <a:spLocks noRot="1" noChangeAspect="1" noMove="1" noResize="1" noEditPoints="1" noAdjustHandles="1" noChangeArrowheads="1" noChangeShapeType="1" noTextEdit="1"/>
              </p:cNvSpPr>
              <p:nvPr/>
            </p:nvSpPr>
            <p:spPr>
              <a:xfrm>
                <a:off x="204524" y="2331402"/>
                <a:ext cx="6107722" cy="398379"/>
              </a:xfrm>
              <a:prstGeom prst="rect">
                <a:avLst/>
              </a:prstGeom>
              <a:blipFill>
                <a:blip r:embed="rId3"/>
                <a:stretch>
                  <a:fillRect l="-200" b="-60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2E3E106-09BB-EC66-8B46-F03B5E501C73}"/>
              </a:ext>
            </a:extLst>
          </p:cNvPr>
          <p:cNvSpPr txBox="1"/>
          <p:nvPr/>
        </p:nvSpPr>
        <p:spPr>
          <a:xfrm>
            <a:off x="245097" y="3028890"/>
            <a:ext cx="6433343" cy="400110"/>
          </a:xfrm>
          <a:prstGeom prst="rect">
            <a:avLst/>
          </a:prstGeom>
          <a:noFill/>
        </p:spPr>
        <p:txBody>
          <a:bodyPr wrap="square" rtlCol="0">
            <a:spAutoFit/>
          </a:bodyPr>
          <a:lstStyle/>
          <a:p>
            <a:r>
              <a:rPr lang="en-US" sz="2000" dirty="0"/>
              <a:t>LTES hex</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7DAAA8-9F0F-3F49-6C8F-3223EA78074A}"/>
                  </a:ext>
                </a:extLst>
              </p:cNvPr>
              <p:cNvSpPr txBox="1"/>
              <p:nvPr/>
            </p:nvSpPr>
            <p:spPr>
              <a:xfrm>
                <a:off x="204524" y="3728109"/>
                <a:ext cx="6107722" cy="3983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sub>
                      </m:sSub>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𝑚𝑎𝑥</m:t>
                          </m:r>
                        </m:sub>
                      </m:sSub>
                    </m:oMath>
                  </m:oMathPara>
                </a14:m>
                <a:endParaRPr lang="en-US" dirty="0"/>
              </a:p>
            </p:txBody>
          </p:sp>
        </mc:Choice>
        <mc:Fallback xmlns="">
          <p:sp>
            <p:nvSpPr>
              <p:cNvPr id="10" name="TextBox 9">
                <a:extLst>
                  <a:ext uri="{FF2B5EF4-FFF2-40B4-BE49-F238E27FC236}">
                    <a16:creationId xmlns:a16="http://schemas.microsoft.com/office/drawing/2014/main" id="{D27DAAA8-9F0F-3F49-6C8F-3223EA78074A}"/>
                  </a:ext>
                </a:extLst>
              </p:cNvPr>
              <p:cNvSpPr txBox="1">
                <a:spLocks noRot="1" noChangeAspect="1" noMove="1" noResize="1" noEditPoints="1" noAdjustHandles="1" noChangeArrowheads="1" noChangeShapeType="1" noTextEdit="1"/>
              </p:cNvSpPr>
              <p:nvPr/>
            </p:nvSpPr>
            <p:spPr>
              <a:xfrm>
                <a:off x="204524" y="3728109"/>
                <a:ext cx="6107722" cy="398379"/>
              </a:xfrm>
              <a:prstGeom prst="rect">
                <a:avLst/>
              </a:prstGeom>
              <a:blipFill>
                <a:blip r:embed="rId4"/>
                <a:stretch>
                  <a:fillRect l="-200" b="-615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BAC78B7-AA17-FE04-E7F2-70B2BEF26903}"/>
              </a:ext>
            </a:extLst>
          </p:cNvPr>
          <p:cNvSpPr txBox="1"/>
          <p:nvPr/>
        </p:nvSpPr>
        <p:spPr>
          <a:xfrm>
            <a:off x="245096" y="4522888"/>
            <a:ext cx="6433343" cy="400110"/>
          </a:xfrm>
          <a:prstGeom prst="rect">
            <a:avLst/>
          </a:prstGeom>
          <a:noFill/>
        </p:spPr>
        <p:txBody>
          <a:bodyPr wrap="square" rtlCol="0">
            <a:spAutoFit/>
          </a:bodyPr>
          <a:lstStyle/>
          <a:p>
            <a:r>
              <a:rPr lang="en-US" sz="2000" dirty="0"/>
              <a:t>LTES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537541-4FAF-D432-E7EC-5E9821E2BA78}"/>
                  </a:ext>
                </a:extLst>
              </p:cNvPr>
              <p:cNvSpPr txBox="1"/>
              <p:nvPr/>
            </p:nvSpPr>
            <p:spPr>
              <a:xfrm>
                <a:off x="204524" y="5124816"/>
                <a:ext cx="6107722" cy="4049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𝑠𝑡𝑜𝑟𝑒𝑑</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𝑠𝑡𝑜𝑟𝑒𝑑</m:t>
                          </m:r>
                          <m:r>
                            <a:rPr lang="en-US" i="0">
                              <a:latin typeface="Cambria Math" panose="02040503050406030204" pitchFamily="18" charset="0"/>
                            </a:rPr>
                            <m:t>,</m:t>
                          </m:r>
                          <m:r>
                            <a:rPr lang="en-US" i="1">
                              <a:latin typeface="Cambria Math" panose="02040503050406030204" pitchFamily="18" charset="0"/>
                            </a:rPr>
                            <m:t>𝑖</m:t>
                          </m:r>
                        </m:sub>
                      </m:sSub>
                      <m:r>
                        <a:rPr lang="en-US" i="0">
                          <a:latin typeface="Cambria Math" panose="02040503050406030204" pitchFamily="18" charset="0"/>
                        </a:rPr>
                        <m:t>±</m:t>
                      </m:r>
                      <m:d>
                        <m:dPr>
                          <m:begChr m:val="|"/>
                          <m:endChr m:val="|"/>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𝐿𝑇𝐸𝑆</m:t>
                              </m:r>
                              <m:r>
                                <a:rPr lang="en-US" i="0">
                                  <a:latin typeface="Cambria Math" panose="02040503050406030204" pitchFamily="18" charset="0"/>
                                </a:rPr>
                                <m:t>−</m:t>
                              </m:r>
                              <m:r>
                                <a:rPr lang="en-US" i="1">
                                  <a:latin typeface="Cambria Math" panose="02040503050406030204" pitchFamily="18" charset="0"/>
                                </a:rPr>
                                <m:t>h𝑒𝑥</m:t>
                              </m:r>
                            </m:sub>
                          </m:sSub>
                        </m:e>
                      </m:d>
                      <m:r>
                        <a:rPr lang="en-US" i="1">
                          <a:latin typeface="Cambria Math" panose="02040503050406030204" pitchFamily="18" charset="0"/>
                        </a:rPr>
                        <m:t>𝛥</m:t>
                      </m:r>
                      <m:r>
                        <a:rPr lang="en-US" i="1">
                          <a:latin typeface="Cambria Math" panose="02040503050406030204" pitchFamily="18" charset="0"/>
                        </a:rPr>
                        <m:t>𝑡</m:t>
                      </m:r>
                    </m:oMath>
                  </m:oMathPara>
                </a14:m>
                <a:endParaRPr lang="en-US" dirty="0"/>
              </a:p>
            </p:txBody>
          </p:sp>
        </mc:Choice>
        <mc:Fallback xmlns="">
          <p:sp>
            <p:nvSpPr>
              <p:cNvPr id="13" name="TextBox 12">
                <a:extLst>
                  <a:ext uri="{FF2B5EF4-FFF2-40B4-BE49-F238E27FC236}">
                    <a16:creationId xmlns:a16="http://schemas.microsoft.com/office/drawing/2014/main" id="{33537541-4FAF-D432-E7EC-5E9821E2BA78}"/>
                  </a:ext>
                </a:extLst>
              </p:cNvPr>
              <p:cNvSpPr txBox="1">
                <a:spLocks noRot="1" noChangeAspect="1" noMove="1" noResize="1" noEditPoints="1" noAdjustHandles="1" noChangeArrowheads="1" noChangeShapeType="1" noTextEdit="1"/>
              </p:cNvSpPr>
              <p:nvPr/>
            </p:nvSpPr>
            <p:spPr>
              <a:xfrm>
                <a:off x="204524" y="5124816"/>
                <a:ext cx="6107722" cy="404983"/>
              </a:xfrm>
              <a:prstGeom prst="rect">
                <a:avLst/>
              </a:prstGeom>
              <a:blipFill>
                <a:blip r:embed="rId5"/>
                <a:stretch>
                  <a:fillRect b="-606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7113939-1CF8-87A6-C4B7-931F26A7EA7D}"/>
              </a:ext>
            </a:extLst>
          </p:cNvPr>
          <p:cNvSpPr txBox="1"/>
          <p:nvPr/>
        </p:nvSpPr>
        <p:spPr>
          <a:xfrm>
            <a:off x="6174565" y="2131347"/>
            <a:ext cx="5471859" cy="707886"/>
          </a:xfrm>
          <a:prstGeom prst="rect">
            <a:avLst/>
          </a:prstGeom>
          <a:noFill/>
        </p:spPr>
        <p:txBody>
          <a:bodyPr wrap="square" rtlCol="0">
            <a:spAutoFit/>
          </a:bodyPr>
          <a:lstStyle/>
          <a:p>
            <a:pPr algn="ctr"/>
            <a:r>
              <a:rPr lang="en-US" sz="2000" dirty="0"/>
              <a:t>Active ZHENIT technologies performance maps derived from detailed part-load models</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B2B5F503-1FAA-488B-A378-8A3A8C5CD4E9}"/>
                  </a:ext>
                </a:extLst>
              </p:cNvPr>
              <p:cNvGraphicFramePr>
                <a:graphicFrameLocks noGrp="1"/>
              </p:cNvGraphicFramePr>
              <p:nvPr>
                <p:extLst>
                  <p:ext uri="{D42A27DB-BD31-4B8C-83A1-F6EECF244321}">
                    <p14:modId xmlns:p14="http://schemas.microsoft.com/office/powerpoint/2010/main" val="2682352869"/>
                  </p:ext>
                </p:extLst>
              </p:nvPr>
            </p:nvGraphicFramePr>
            <p:xfrm>
              <a:off x="5628990" y="2967410"/>
              <a:ext cx="6563010" cy="1521398"/>
            </p:xfrm>
            <a:graphic>
              <a:graphicData uri="http://schemas.openxmlformats.org/drawingml/2006/table">
                <a:tbl>
                  <a:tblPr firstRow="1" firstCol="1" bandRow="1"/>
                  <a:tblGrid>
                    <a:gridCol w="6563010">
                      <a:extLst>
                        <a:ext uri="{9D8B030D-6E8A-4147-A177-3AD203B41FA5}">
                          <a16:colId xmlns:a16="http://schemas.microsoft.com/office/drawing/2014/main" val="760303371"/>
                        </a:ext>
                      </a:extLst>
                    </a:gridCol>
                  </a:tblGrid>
                  <a:tr h="0">
                    <a:tc>
                      <a:txBody>
                        <a:bodyPr/>
                        <a:lstStyle/>
                        <a:p>
                          <a:pPr algn="just">
                            <a:lnSpc>
                              <a:spcPct val="140000"/>
                            </a:lnSpc>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𝑄</m:t>
                                        </m:r>
                                      </m:e>
                                    </m:acc>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h𝑒𝑎𝑡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𝑖𝑛𝑝𝑢𝑡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acc>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𝑠𝑤</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030794"/>
                      </a:ext>
                    </a:extLst>
                  </a:tr>
                  <a:tr h="0">
                    <a:tc>
                      <a:txBody>
                        <a:bodyPr/>
                        <a:lstStyle/>
                        <a:p>
                          <a:pPr algn="just">
                            <a:lnSpc>
                              <a:spcPct val="140000"/>
                            </a:lnSpc>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acc>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𝑠𝑤</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905866"/>
                      </a:ext>
                    </a:extLst>
                  </a:tr>
                  <a:tr h="0">
                    <a:tc>
                      <a:txBody>
                        <a:bodyPr/>
                        <a:lstStyle/>
                        <a:p>
                          <a:pPr algn="just">
                            <a:lnSpc>
                              <a:spcPct val="140000"/>
                            </a:lnSpc>
                            <a:spcAft>
                              <a:spcPts val="600"/>
                            </a:spcAft>
                            <a:tabLst>
                              <a:tab pos="2071370" algn="l"/>
                            </a:tabLs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𝑄</m:t>
                                        </m:r>
                                      </m:e>
                                    </m:acc>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𝑐𝑜𝑜𝑙</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acc>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h𝑡𝑓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𝑡𝑒𝑐h𝑛𝑜𝑙𝑜𝑔𝑦</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𝑠𝑤</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765237"/>
                      </a:ext>
                    </a:extLst>
                  </a:tr>
                </a:tbl>
              </a:graphicData>
            </a:graphic>
          </p:graphicFrame>
        </mc:Choice>
        <mc:Fallback xmlns="">
          <p:graphicFrame>
            <p:nvGraphicFramePr>
              <p:cNvPr id="16" name="Table 15">
                <a:extLst>
                  <a:ext uri="{FF2B5EF4-FFF2-40B4-BE49-F238E27FC236}">
                    <a16:creationId xmlns:a16="http://schemas.microsoft.com/office/drawing/2014/main" id="{B2B5F503-1FAA-488B-A378-8A3A8C5CD4E9}"/>
                  </a:ext>
                </a:extLst>
              </p:cNvPr>
              <p:cNvGraphicFramePr>
                <a:graphicFrameLocks noGrp="1"/>
              </p:cNvGraphicFramePr>
              <p:nvPr>
                <p:extLst>
                  <p:ext uri="{D42A27DB-BD31-4B8C-83A1-F6EECF244321}">
                    <p14:modId xmlns:p14="http://schemas.microsoft.com/office/powerpoint/2010/main" val="2682352869"/>
                  </p:ext>
                </p:extLst>
              </p:nvPr>
            </p:nvGraphicFramePr>
            <p:xfrm>
              <a:off x="5628990" y="2967410"/>
              <a:ext cx="6563010" cy="1521398"/>
            </p:xfrm>
            <a:graphic>
              <a:graphicData uri="http://schemas.openxmlformats.org/drawingml/2006/table">
                <a:tbl>
                  <a:tblPr firstRow="1" firstCol="1" bandRow="1"/>
                  <a:tblGrid>
                    <a:gridCol w="6563010">
                      <a:extLst>
                        <a:ext uri="{9D8B030D-6E8A-4147-A177-3AD203B41FA5}">
                          <a16:colId xmlns:a16="http://schemas.microsoft.com/office/drawing/2014/main" val="760303371"/>
                        </a:ext>
                      </a:extLst>
                    </a:gridCol>
                  </a:tblGrid>
                  <a:tr h="514922">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93" t="-1176" r="-279" b="-197647"/>
                          </a:stretch>
                        </a:blipFill>
                      </a:tcPr>
                    </a:tc>
                    <a:extLst>
                      <a:ext uri="{0D108BD9-81ED-4DB2-BD59-A6C34878D82A}">
                        <a16:rowId xmlns:a16="http://schemas.microsoft.com/office/drawing/2014/main" val="3016030794"/>
                      </a:ext>
                    </a:extLst>
                  </a:tr>
                  <a:tr h="49155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93" t="-106173" r="-279" b="-107407"/>
                          </a:stretch>
                        </a:blipFill>
                      </a:tcPr>
                    </a:tc>
                    <a:extLst>
                      <a:ext uri="{0D108BD9-81ED-4DB2-BD59-A6C34878D82A}">
                        <a16:rowId xmlns:a16="http://schemas.microsoft.com/office/drawing/2014/main" val="2093905866"/>
                      </a:ext>
                    </a:extLst>
                  </a:tr>
                  <a:tr h="514922">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93" t="-196471" r="-279" b="-2353"/>
                          </a:stretch>
                        </a:blipFill>
                      </a:tcPr>
                    </a:tc>
                    <a:extLst>
                      <a:ext uri="{0D108BD9-81ED-4DB2-BD59-A6C34878D82A}">
                        <a16:rowId xmlns:a16="http://schemas.microsoft.com/office/drawing/2014/main" val="2592765237"/>
                      </a:ext>
                    </a:extLst>
                  </a:tr>
                </a:tbl>
              </a:graphicData>
            </a:graphic>
          </p:graphicFrame>
        </mc:Fallback>
      </mc:AlternateContent>
    </p:spTree>
    <p:extLst>
      <p:ext uri="{BB962C8B-B14F-4D97-AF65-F5344CB8AC3E}">
        <p14:creationId xmlns:p14="http://schemas.microsoft.com/office/powerpoint/2010/main" val="405470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Dynamic modelling methodology and operating modes</a:t>
            </a:r>
          </a:p>
        </p:txBody>
      </p:sp>
      <p:pic>
        <p:nvPicPr>
          <p:cNvPr id="4" name="Picture 3">
            <a:extLst>
              <a:ext uri="{FF2B5EF4-FFF2-40B4-BE49-F238E27FC236}">
                <a16:creationId xmlns:a16="http://schemas.microsoft.com/office/drawing/2014/main" id="{0C4F3C4B-CDCE-2562-10C7-FAA8FBC7A9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999" y="2283822"/>
            <a:ext cx="9025689" cy="3008563"/>
          </a:xfrm>
          <a:prstGeom prst="rect">
            <a:avLst/>
          </a:prstGeom>
          <a:noFill/>
          <a:ln>
            <a:noFill/>
          </a:ln>
        </p:spPr>
      </p:pic>
    </p:spTree>
    <p:extLst>
      <p:ext uri="{BB962C8B-B14F-4D97-AF65-F5344CB8AC3E}">
        <p14:creationId xmlns:p14="http://schemas.microsoft.com/office/powerpoint/2010/main" val="19116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WHR-ORC model developed in TRNSYS</a:t>
            </a:r>
          </a:p>
        </p:txBody>
      </p:sp>
      <p:pic>
        <p:nvPicPr>
          <p:cNvPr id="5" name="Picture 4">
            <a:extLst>
              <a:ext uri="{FF2B5EF4-FFF2-40B4-BE49-F238E27FC236}">
                <a16:creationId xmlns:a16="http://schemas.microsoft.com/office/drawing/2014/main" id="{D97A555E-CDBD-0FF8-68A8-843450C23A72}"/>
              </a:ext>
            </a:extLst>
          </p:cNvPr>
          <p:cNvPicPr>
            <a:picLocks noChangeAspect="1"/>
          </p:cNvPicPr>
          <p:nvPr/>
        </p:nvPicPr>
        <p:blipFill>
          <a:blip r:embed="rId3"/>
          <a:stretch>
            <a:fillRect/>
          </a:stretch>
        </p:blipFill>
        <p:spPr>
          <a:xfrm>
            <a:off x="118649" y="1842515"/>
            <a:ext cx="5977351" cy="4663489"/>
          </a:xfrm>
          <a:prstGeom prst="rect">
            <a:avLst/>
          </a:prstGeom>
        </p:spPr>
      </p:pic>
      <p:pic>
        <p:nvPicPr>
          <p:cNvPr id="7" name="Picture 6">
            <a:extLst>
              <a:ext uri="{FF2B5EF4-FFF2-40B4-BE49-F238E27FC236}">
                <a16:creationId xmlns:a16="http://schemas.microsoft.com/office/drawing/2014/main" id="{F7289085-DDE0-7228-14CB-B8206CE6FD5F}"/>
              </a:ext>
            </a:extLst>
          </p:cNvPr>
          <p:cNvPicPr>
            <a:picLocks noChangeAspect="1"/>
          </p:cNvPicPr>
          <p:nvPr/>
        </p:nvPicPr>
        <p:blipFill>
          <a:blip r:embed="rId4"/>
          <a:stretch>
            <a:fillRect/>
          </a:stretch>
        </p:blipFill>
        <p:spPr>
          <a:xfrm>
            <a:off x="6596743" y="2562096"/>
            <a:ext cx="5254910" cy="3130676"/>
          </a:xfrm>
          <a:prstGeom prst="rect">
            <a:avLst/>
          </a:prstGeom>
        </p:spPr>
      </p:pic>
    </p:spTree>
    <p:extLst>
      <p:ext uri="{BB962C8B-B14F-4D97-AF65-F5344CB8AC3E}">
        <p14:creationId xmlns:p14="http://schemas.microsoft.com/office/powerpoint/2010/main" val="33039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33">
            <a:extLst>
              <a:ext uri="{FF2B5EF4-FFF2-40B4-BE49-F238E27FC236}">
                <a16:creationId xmlns:a16="http://schemas.microsoft.com/office/drawing/2014/main" id="{BA0E588C-4C01-443D-99F1-B61E2AC50D5E}"/>
              </a:ext>
            </a:extLst>
          </p:cNvPr>
          <p:cNvSpPr txBox="1"/>
          <p:nvPr/>
        </p:nvSpPr>
        <p:spPr>
          <a:xfrm>
            <a:off x="6353418" y="1426533"/>
            <a:ext cx="5106172" cy="523221"/>
          </a:xfrm>
          <a:prstGeom prst="rect">
            <a:avLst/>
          </a:prstGeom>
          <a:noFill/>
        </p:spPr>
        <p:txBody>
          <a:bodyPr wrap="square" rtlCol="0">
            <a:spAutoFit/>
          </a:bodyPr>
          <a:lstStyle/>
          <a:p>
            <a:pPr algn="r"/>
            <a:r>
              <a:rPr lang="de-DE" sz="2800" b="1" dirty="0" err="1">
                <a:solidFill>
                  <a:schemeClr val="accent1"/>
                </a:solidFill>
              </a:rPr>
              <a:t>Thank</a:t>
            </a:r>
            <a:r>
              <a:rPr lang="de-DE" sz="2800" b="1" dirty="0">
                <a:solidFill>
                  <a:schemeClr val="accent1"/>
                </a:solidFill>
              </a:rPr>
              <a:t> </a:t>
            </a:r>
            <a:r>
              <a:rPr lang="de-DE" sz="2800" b="1" dirty="0" err="1">
                <a:solidFill>
                  <a:schemeClr val="accent1"/>
                </a:solidFill>
              </a:rPr>
              <a:t>you</a:t>
            </a:r>
            <a:r>
              <a:rPr lang="de-DE" sz="2800" b="1" dirty="0">
                <a:solidFill>
                  <a:schemeClr val="accent1"/>
                </a:solidFill>
              </a:rPr>
              <a:t> </a:t>
            </a:r>
            <a:r>
              <a:rPr lang="de-DE" sz="2800" b="1" dirty="0" err="1">
                <a:solidFill>
                  <a:schemeClr val="accent1"/>
                </a:solidFill>
              </a:rPr>
              <a:t>for</a:t>
            </a:r>
            <a:r>
              <a:rPr lang="de-DE" sz="2800" b="1" dirty="0">
                <a:solidFill>
                  <a:schemeClr val="accent1"/>
                </a:solidFill>
              </a:rPr>
              <a:t> </a:t>
            </a:r>
            <a:r>
              <a:rPr lang="de-DE" sz="2800" b="1" dirty="0" err="1">
                <a:solidFill>
                  <a:schemeClr val="accent1"/>
                </a:solidFill>
              </a:rPr>
              <a:t>your</a:t>
            </a:r>
            <a:r>
              <a:rPr lang="de-DE" sz="2800" b="1" dirty="0">
                <a:solidFill>
                  <a:schemeClr val="accent1"/>
                </a:solidFill>
              </a:rPr>
              <a:t> </a:t>
            </a:r>
            <a:r>
              <a:rPr lang="de-DE" sz="2800" b="1" dirty="0" err="1">
                <a:solidFill>
                  <a:schemeClr val="accent1"/>
                </a:solidFill>
              </a:rPr>
              <a:t>attention</a:t>
            </a:r>
            <a:r>
              <a:rPr lang="de-DE" sz="2800" b="1" dirty="0">
                <a:solidFill>
                  <a:schemeClr val="accent1"/>
                </a:solidFill>
              </a:rPr>
              <a:t>!</a:t>
            </a:r>
          </a:p>
        </p:txBody>
      </p:sp>
    </p:spTree>
    <p:extLst>
      <p:ext uri="{BB962C8B-B14F-4D97-AF65-F5344CB8AC3E}">
        <p14:creationId xmlns:p14="http://schemas.microsoft.com/office/powerpoint/2010/main" val="214395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Development of dynamic modelling platform for evaluation and optimization of ZHENIT technologies onboard</a:t>
            </a:r>
          </a:p>
        </p:txBody>
      </p:sp>
      <p:pic>
        <p:nvPicPr>
          <p:cNvPr id="7" name="Picture 6">
            <a:extLst>
              <a:ext uri="{FF2B5EF4-FFF2-40B4-BE49-F238E27FC236}">
                <a16:creationId xmlns:a16="http://schemas.microsoft.com/office/drawing/2014/main" id="{CC99C45A-20BF-BEAE-C4FF-8E5F480766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320" y="2042723"/>
            <a:ext cx="4455365" cy="3714115"/>
          </a:xfrm>
          <a:prstGeom prst="rect">
            <a:avLst/>
          </a:prstGeom>
          <a:noFill/>
          <a:ln>
            <a:noFill/>
          </a:ln>
        </p:spPr>
      </p:pic>
      <p:pic>
        <p:nvPicPr>
          <p:cNvPr id="4" name="Picture 3">
            <a:extLst>
              <a:ext uri="{FF2B5EF4-FFF2-40B4-BE49-F238E27FC236}">
                <a16:creationId xmlns:a16="http://schemas.microsoft.com/office/drawing/2014/main" id="{C789E68A-863B-E8D6-C604-C98F25281F13}"/>
              </a:ext>
            </a:extLst>
          </p:cNvPr>
          <p:cNvPicPr>
            <a:picLocks noChangeAspect="1"/>
          </p:cNvPicPr>
          <p:nvPr/>
        </p:nvPicPr>
        <p:blipFill rotWithShape="1">
          <a:blip r:embed="rId4"/>
          <a:srcRect l="2639"/>
          <a:stretch/>
        </p:blipFill>
        <p:spPr>
          <a:xfrm>
            <a:off x="999744" y="3101825"/>
            <a:ext cx="3598084" cy="2021229"/>
          </a:xfrm>
          <a:prstGeom prst="rect">
            <a:avLst/>
          </a:prstGeom>
        </p:spPr>
      </p:pic>
    </p:spTree>
    <p:extLst>
      <p:ext uri="{BB962C8B-B14F-4D97-AF65-F5344CB8AC3E}">
        <p14:creationId xmlns:p14="http://schemas.microsoft.com/office/powerpoint/2010/main" val="40238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Summary of scope of ZHENIT solutions included in the platform</a:t>
            </a:r>
          </a:p>
        </p:txBody>
      </p:sp>
      <p:graphicFrame>
        <p:nvGraphicFramePr>
          <p:cNvPr id="4" name="Table 3">
            <a:extLst>
              <a:ext uri="{FF2B5EF4-FFF2-40B4-BE49-F238E27FC236}">
                <a16:creationId xmlns:a16="http://schemas.microsoft.com/office/drawing/2014/main" id="{3F474BEC-6558-2122-D1ED-8A36951E3C00}"/>
              </a:ext>
            </a:extLst>
          </p:cNvPr>
          <p:cNvGraphicFramePr>
            <a:graphicFrameLocks noGrp="1"/>
          </p:cNvGraphicFramePr>
          <p:nvPr>
            <p:extLst>
              <p:ext uri="{D42A27DB-BD31-4B8C-83A1-F6EECF244321}">
                <p14:modId xmlns:p14="http://schemas.microsoft.com/office/powerpoint/2010/main" val="986200945"/>
              </p:ext>
            </p:extLst>
          </p:nvPr>
        </p:nvGraphicFramePr>
        <p:xfrm>
          <a:off x="1018573" y="2117465"/>
          <a:ext cx="9421791" cy="3524885"/>
        </p:xfrm>
        <a:graphic>
          <a:graphicData uri="http://schemas.openxmlformats.org/drawingml/2006/table">
            <a:tbl>
              <a:tblPr firstRow="1" firstCol="1" bandRow="1"/>
              <a:tblGrid>
                <a:gridCol w="4121838">
                  <a:extLst>
                    <a:ext uri="{9D8B030D-6E8A-4147-A177-3AD203B41FA5}">
                      <a16:colId xmlns:a16="http://schemas.microsoft.com/office/drawing/2014/main" val="1765860052"/>
                    </a:ext>
                  </a:extLst>
                </a:gridCol>
                <a:gridCol w="2211693">
                  <a:extLst>
                    <a:ext uri="{9D8B030D-6E8A-4147-A177-3AD203B41FA5}">
                      <a16:colId xmlns:a16="http://schemas.microsoft.com/office/drawing/2014/main" val="4256064191"/>
                    </a:ext>
                  </a:extLst>
                </a:gridCol>
                <a:gridCol w="3088260">
                  <a:extLst>
                    <a:ext uri="{9D8B030D-6E8A-4147-A177-3AD203B41FA5}">
                      <a16:colId xmlns:a16="http://schemas.microsoft.com/office/drawing/2014/main" val="3813088422"/>
                    </a:ext>
                  </a:extLst>
                </a:gridCol>
              </a:tblGrid>
              <a:tr h="653013">
                <a:tc>
                  <a:txBody>
                    <a:bodyPr/>
                    <a:lstStyle/>
                    <a:p>
                      <a:pPr marL="36195" algn="just">
                        <a:lnSpc>
                          <a:spcPct val="140000"/>
                        </a:lnSpc>
                        <a:spcBef>
                          <a:spcPts val="100"/>
                        </a:spcBef>
                        <a:spcAft>
                          <a:spcPts val="600"/>
                        </a:spcAft>
                        <a:tabLst>
                          <a:tab pos="2071370" algn="l"/>
                        </a:tabLst>
                      </a:pPr>
                      <a:r>
                        <a:rPr lang="en-US" sz="1600" dirty="0">
                          <a:solidFill>
                            <a:srgbClr val="FFFFFF"/>
                          </a:solidFill>
                          <a:effectLst/>
                          <a:latin typeface="Calibri Light" panose="020F0302020204030204" pitchFamily="34" charset="0"/>
                          <a:ea typeface="Calibri" panose="020F0502020204030204" pitchFamily="34" charset="0"/>
                          <a:cs typeface="Times New Roman (Textkörper CS)"/>
                        </a:rPr>
                        <a:t>Technology</a:t>
                      </a:r>
                      <a:endParaRPr lang="en-US" sz="2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marL="36195" algn="just">
                        <a:lnSpc>
                          <a:spcPct val="140000"/>
                        </a:lnSpc>
                        <a:spcBef>
                          <a:spcPts val="100"/>
                        </a:spcBef>
                        <a:spcAft>
                          <a:spcPts val="600"/>
                        </a:spcAft>
                        <a:tabLst>
                          <a:tab pos="2071370" algn="l"/>
                        </a:tabLst>
                      </a:pPr>
                      <a:r>
                        <a:rPr lang="en-US" sz="1600">
                          <a:solidFill>
                            <a:srgbClr val="FFFFFF"/>
                          </a:solidFill>
                          <a:effectLst/>
                          <a:latin typeface="Calibri Light" panose="020F0302020204030204" pitchFamily="34" charset="0"/>
                          <a:ea typeface="Calibri" panose="020F0502020204030204" pitchFamily="34" charset="0"/>
                          <a:cs typeface="Times New Roman (Textkörper CS)"/>
                        </a:rPr>
                        <a:t>Waste heat temperature range (indicative)</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600">
                          <a:solidFill>
                            <a:srgbClr val="FFFFFF"/>
                          </a:solidFill>
                          <a:effectLst/>
                          <a:latin typeface="Calibri Light" panose="020F0302020204030204" pitchFamily="34" charset="0"/>
                          <a:ea typeface="Calibri" panose="020F0502020204030204" pitchFamily="34" charset="0"/>
                          <a:cs typeface="Times New Roman (Textkörper CS)"/>
                        </a:rPr>
                        <a:t>Useful outputs</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4226161771"/>
                  </a:ext>
                </a:extLst>
              </a:tr>
              <a:tr h="354583">
                <a:tc>
                  <a:txBody>
                    <a:bodyPr/>
                    <a:lstStyle/>
                    <a:p>
                      <a:pPr marL="36195"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Isobaric Expansion Engine (IEE)</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Low-T (60-90</a:t>
                      </a:r>
                      <a:r>
                        <a:rPr lang="en-US"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6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Mechanical power for fuel injection</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60012019"/>
                  </a:ext>
                </a:extLst>
              </a:tr>
              <a:tr h="354583">
                <a:tc>
                  <a:txBody>
                    <a:bodyPr/>
                    <a:lstStyle/>
                    <a:p>
                      <a:pPr algn="just">
                        <a:lnSpc>
                          <a:spcPct val="140000"/>
                        </a:lnSpc>
                        <a:spcBef>
                          <a:spcPts val="100"/>
                        </a:spcBef>
                        <a:spcAft>
                          <a:spcPts val="600"/>
                        </a:spcAft>
                        <a:tabLst>
                          <a:tab pos="207137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Textkörper CS)"/>
                        </a:rPr>
                        <a:t>Sorption-desalination chiller (SDC)</a:t>
                      </a:r>
                      <a:endParaRPr lang="en-US" sz="2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Low-T (70-90</a:t>
                      </a:r>
                      <a:r>
                        <a:rPr lang="en-US"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6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Desalinated water, cooling</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547467970"/>
                  </a:ext>
                </a:extLst>
              </a:tr>
              <a:tr h="354583">
                <a:tc>
                  <a:txBody>
                    <a:bodyPr/>
                    <a:lstStyle/>
                    <a:p>
                      <a:pPr marL="36195"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ORC-Ejector integrated heat pump (ORCEIHP)</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High-T (120-140</a:t>
                      </a:r>
                      <a:r>
                        <a:rPr lang="en-US"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6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Electricity, heating, cooling</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754907360"/>
                  </a:ext>
                </a:extLst>
              </a:tr>
              <a:tr h="1548302">
                <a:tc>
                  <a:txBody>
                    <a:bodyPr/>
                    <a:lstStyle/>
                    <a:p>
                      <a:pPr marL="36195"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Latent Thermal Energy Storage (LTES)</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a:solidFill>
                            <a:srgbClr val="000000"/>
                          </a:solidFill>
                          <a:effectLst/>
                          <a:latin typeface="Calibri Light" panose="020F0302020204030204" pitchFamily="34" charset="0"/>
                          <a:ea typeface="Calibri" panose="020F0502020204030204" pitchFamily="34" charset="0"/>
                          <a:cs typeface="Times New Roman (Textkörper CS)"/>
                        </a:rPr>
                        <a:t>Low-T and High-T</a:t>
                      </a:r>
                      <a:endParaRPr lang="en-US" sz="2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Textkörper CS)"/>
                        </a:rPr>
                        <a:t>Passive system, can be used for driving active ZHENIT technologies or for providing space heating/hot water (the latter only at lower temperatures)</a:t>
                      </a:r>
                      <a:endParaRPr lang="en-US" sz="2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43406391"/>
                  </a:ext>
                </a:extLst>
              </a:tr>
            </a:tbl>
          </a:graphicData>
        </a:graphic>
      </p:graphicFrame>
    </p:spTree>
    <p:extLst>
      <p:ext uri="{BB962C8B-B14F-4D97-AF65-F5344CB8AC3E}">
        <p14:creationId xmlns:p14="http://schemas.microsoft.com/office/powerpoint/2010/main" val="220946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Architecture of modelling platform</a:t>
            </a:r>
          </a:p>
        </p:txBody>
      </p:sp>
      <p:pic>
        <p:nvPicPr>
          <p:cNvPr id="2" name="Picture 1">
            <a:extLst>
              <a:ext uri="{FF2B5EF4-FFF2-40B4-BE49-F238E27FC236}">
                <a16:creationId xmlns:a16="http://schemas.microsoft.com/office/drawing/2014/main" id="{B550B61D-18AB-DCD5-DE14-8662B22449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000" y="1962371"/>
            <a:ext cx="5259705" cy="3738245"/>
          </a:xfrm>
          <a:prstGeom prst="rect">
            <a:avLst/>
          </a:prstGeom>
          <a:noFill/>
          <a:ln>
            <a:noFill/>
          </a:ln>
        </p:spPr>
      </p:pic>
      <p:sp>
        <p:nvSpPr>
          <p:cNvPr id="6" name="TextBox 5">
            <a:extLst>
              <a:ext uri="{FF2B5EF4-FFF2-40B4-BE49-F238E27FC236}">
                <a16:creationId xmlns:a16="http://schemas.microsoft.com/office/drawing/2014/main" id="{D46F4A77-362A-D570-21BE-3DCF3BFDB6F1}"/>
              </a:ext>
            </a:extLst>
          </p:cNvPr>
          <p:cNvSpPr txBox="1"/>
          <p:nvPr/>
        </p:nvSpPr>
        <p:spPr>
          <a:xfrm>
            <a:off x="245098" y="2050185"/>
            <a:ext cx="4394636" cy="400110"/>
          </a:xfrm>
          <a:prstGeom prst="rect">
            <a:avLst/>
          </a:prstGeom>
          <a:noFill/>
        </p:spPr>
        <p:txBody>
          <a:bodyPr wrap="square" rtlCol="0">
            <a:spAutoFit/>
          </a:bodyPr>
          <a:lstStyle/>
          <a:p>
            <a:r>
              <a:rPr lang="en-US" sz="2000" dirty="0"/>
              <a:t>Generic layout of ZHENIT technologies</a:t>
            </a:r>
          </a:p>
        </p:txBody>
      </p:sp>
      <p:sp>
        <p:nvSpPr>
          <p:cNvPr id="7" name="TextBox 6">
            <a:extLst>
              <a:ext uri="{FF2B5EF4-FFF2-40B4-BE49-F238E27FC236}">
                <a16:creationId xmlns:a16="http://schemas.microsoft.com/office/drawing/2014/main" id="{03244EAF-7CF6-2D0F-CAF2-F3A760FA8FE9}"/>
              </a:ext>
            </a:extLst>
          </p:cNvPr>
          <p:cNvSpPr txBox="1"/>
          <p:nvPr/>
        </p:nvSpPr>
        <p:spPr>
          <a:xfrm>
            <a:off x="245097" y="2580134"/>
            <a:ext cx="5122770" cy="315471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ZHENIT technologies utilized WH at two temperature levels </a:t>
            </a:r>
            <a:r>
              <a:rPr lang="en-US" sz="1800" dirty="0">
                <a:effectLst/>
                <a:latin typeface="Calibri" panose="020F0502020204030204" pitchFamily="34" charset="0"/>
                <a:ea typeface="Calibri" panose="020F0502020204030204" pitchFamily="34" charset="0"/>
                <a:cs typeface="Arial" panose="020B0604020202020204" pitchFamily="34" charset="0"/>
              </a:rPr>
              <a:t>at higher (&gt;100</a:t>
            </a:r>
            <a:r>
              <a:rPr lang="en-US" sz="1800" dirty="0">
                <a:effectLst/>
                <a:latin typeface="Cambria Math" panose="02040503050406030204" pitchFamily="18" charset="0"/>
                <a:ea typeface="Calibri" panose="020F0502020204030204" pitchFamily="34" charset="0"/>
                <a:cs typeface="Cambria Math" panose="02040503050406030204" pitchFamily="18"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and lower (&lt;100</a:t>
            </a:r>
            <a:r>
              <a:rPr lang="en-US" sz="1800" dirty="0">
                <a:effectLst/>
                <a:latin typeface="Cambria Math" panose="02040503050406030204" pitchFamily="18" charset="0"/>
                <a:ea typeface="Calibri" panose="020F0502020204030204" pitchFamily="34" charset="0"/>
                <a:cs typeface="Cambria Math" panose="02040503050406030204" pitchFamily="18"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temperature</a:t>
            </a:r>
          </a:p>
          <a:p>
            <a:pPr marL="342900" indent="-342900">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ORCEIHP: high temperatures, up to 140 </a:t>
            </a:r>
            <a:r>
              <a:rPr lang="en-US" sz="1800" dirty="0">
                <a:effectLst/>
                <a:latin typeface="Cambria Math" panose="02040503050406030204" pitchFamily="18" charset="0"/>
                <a:ea typeface="Calibri" panose="020F0502020204030204" pitchFamily="34" charset="0"/>
                <a:cs typeface="Cambria Math" panose="02040503050406030204" pitchFamily="18"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SDC and IEE operate at much lower temperatures below 90</a:t>
            </a:r>
            <a:r>
              <a:rPr lang="en-US" sz="1800" dirty="0">
                <a:effectLst/>
                <a:latin typeface="Cambria Math" panose="02040503050406030204" pitchFamily="18" charset="0"/>
                <a:ea typeface="Calibri" panose="020F0502020204030204" pitchFamily="34" charset="0"/>
                <a:cs typeface="Cambria Math" panose="02040503050406030204" pitchFamily="18"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ORCEIHP oriented to high-T WH originating from engine exhaust gases (EG) and SDC and IEE to low-T WH originating from the jacket cooling water (JCW)</a:t>
            </a:r>
            <a:endParaRPr lang="en-US" sz="2000" dirty="0"/>
          </a:p>
        </p:txBody>
      </p:sp>
    </p:spTree>
    <p:extLst>
      <p:ext uri="{BB962C8B-B14F-4D97-AF65-F5344CB8AC3E}">
        <p14:creationId xmlns:p14="http://schemas.microsoft.com/office/powerpoint/2010/main" val="341714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Conceptual design of ZHENIT technologies used as basis for dynamic modelling platform</a:t>
            </a:r>
          </a:p>
        </p:txBody>
      </p:sp>
      <p:pic>
        <p:nvPicPr>
          <p:cNvPr id="4" name="Picture 3">
            <a:extLst>
              <a:ext uri="{FF2B5EF4-FFF2-40B4-BE49-F238E27FC236}">
                <a16:creationId xmlns:a16="http://schemas.microsoft.com/office/drawing/2014/main" id="{6BAE6383-5E2C-ED78-451A-56E1C75144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320" y="2314448"/>
            <a:ext cx="9725360" cy="3208715"/>
          </a:xfrm>
          <a:prstGeom prst="rect">
            <a:avLst/>
          </a:prstGeom>
          <a:noFill/>
          <a:ln>
            <a:noFill/>
          </a:ln>
        </p:spPr>
      </p:pic>
    </p:spTree>
    <p:extLst>
      <p:ext uri="{BB962C8B-B14F-4D97-AF65-F5344CB8AC3E}">
        <p14:creationId xmlns:p14="http://schemas.microsoft.com/office/powerpoint/2010/main" val="408976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Conceptual design of ZHENIT technologies used as basis for dynamic modelling platform</a:t>
            </a:r>
          </a:p>
        </p:txBody>
      </p:sp>
      <p:pic>
        <p:nvPicPr>
          <p:cNvPr id="2" name="Picture 1">
            <a:extLst>
              <a:ext uri="{FF2B5EF4-FFF2-40B4-BE49-F238E27FC236}">
                <a16:creationId xmlns:a16="http://schemas.microsoft.com/office/drawing/2014/main" id="{8C490361-1A96-D224-AA1D-90DF5B3396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399" y="2098514"/>
            <a:ext cx="6430306" cy="3709619"/>
          </a:xfrm>
          <a:prstGeom prst="rect">
            <a:avLst/>
          </a:prstGeom>
          <a:noFill/>
          <a:ln>
            <a:noFill/>
          </a:ln>
        </p:spPr>
      </p:pic>
    </p:spTree>
    <p:extLst>
      <p:ext uri="{BB962C8B-B14F-4D97-AF65-F5344CB8AC3E}">
        <p14:creationId xmlns:p14="http://schemas.microsoft.com/office/powerpoint/2010/main" val="193866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Generic WHR layout WHR- hex-buffer tank-LTES-active ZHENIT technology</a:t>
            </a:r>
          </a:p>
        </p:txBody>
      </p:sp>
      <p:pic>
        <p:nvPicPr>
          <p:cNvPr id="4" name="Picture 3">
            <a:extLst>
              <a:ext uri="{FF2B5EF4-FFF2-40B4-BE49-F238E27FC236}">
                <a16:creationId xmlns:a16="http://schemas.microsoft.com/office/drawing/2014/main" id="{0C4F3C4B-CDCE-2562-10C7-FAA8FBC7A9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999" y="2283822"/>
            <a:ext cx="9025689" cy="3008563"/>
          </a:xfrm>
          <a:prstGeom prst="rect">
            <a:avLst/>
          </a:prstGeom>
          <a:noFill/>
          <a:ln>
            <a:noFill/>
          </a:ln>
        </p:spPr>
      </p:pic>
    </p:spTree>
    <p:extLst>
      <p:ext uri="{BB962C8B-B14F-4D97-AF65-F5344CB8AC3E}">
        <p14:creationId xmlns:p14="http://schemas.microsoft.com/office/powerpoint/2010/main" val="221397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Sizing methodology</a:t>
            </a:r>
          </a:p>
        </p:txBody>
      </p:sp>
      <p:sp>
        <p:nvSpPr>
          <p:cNvPr id="6" name="TextBox 5">
            <a:extLst>
              <a:ext uri="{FF2B5EF4-FFF2-40B4-BE49-F238E27FC236}">
                <a16:creationId xmlns:a16="http://schemas.microsoft.com/office/drawing/2014/main" id="{40B28208-58E1-6503-2FC5-162471F1A4FB}"/>
              </a:ext>
            </a:extLst>
          </p:cNvPr>
          <p:cNvSpPr txBox="1"/>
          <p:nvPr/>
        </p:nvSpPr>
        <p:spPr>
          <a:xfrm>
            <a:off x="204524" y="1821345"/>
            <a:ext cx="2802903" cy="400110"/>
          </a:xfrm>
          <a:prstGeom prst="rect">
            <a:avLst/>
          </a:prstGeom>
          <a:noFill/>
        </p:spPr>
        <p:txBody>
          <a:bodyPr wrap="square" rtlCol="0">
            <a:spAutoFit/>
          </a:bodyPr>
          <a:lstStyle/>
          <a:p>
            <a:r>
              <a:rPr lang="en-US" sz="2000" dirty="0"/>
              <a:t>Definition of WHR hex</a:t>
            </a:r>
          </a:p>
        </p:txBody>
      </p:sp>
      <p:pic>
        <p:nvPicPr>
          <p:cNvPr id="7" name="Picture 6">
            <a:extLst>
              <a:ext uri="{FF2B5EF4-FFF2-40B4-BE49-F238E27FC236}">
                <a16:creationId xmlns:a16="http://schemas.microsoft.com/office/drawing/2014/main" id="{24C55979-3822-4C90-2387-B51906C16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6" y="2454403"/>
            <a:ext cx="8489060" cy="4307081"/>
          </a:xfrm>
          <a:prstGeom prst="rect">
            <a:avLst/>
          </a:prstGeom>
          <a:noFill/>
          <a:ln>
            <a:noFill/>
          </a:ln>
        </p:spPr>
      </p:pic>
      <p:graphicFrame>
        <p:nvGraphicFramePr>
          <p:cNvPr id="9" name="Table 8">
            <a:extLst>
              <a:ext uri="{FF2B5EF4-FFF2-40B4-BE49-F238E27FC236}">
                <a16:creationId xmlns:a16="http://schemas.microsoft.com/office/drawing/2014/main" id="{B94C2B9C-3945-12A2-17EB-1A950AA696B8}"/>
              </a:ext>
            </a:extLst>
          </p:cNvPr>
          <p:cNvGraphicFramePr>
            <a:graphicFrameLocks noGrp="1"/>
          </p:cNvGraphicFramePr>
          <p:nvPr>
            <p:extLst>
              <p:ext uri="{D42A27DB-BD31-4B8C-83A1-F6EECF244321}">
                <p14:modId xmlns:p14="http://schemas.microsoft.com/office/powerpoint/2010/main" val="3978992149"/>
              </p:ext>
            </p:extLst>
          </p:nvPr>
        </p:nvGraphicFramePr>
        <p:xfrm>
          <a:off x="6170320" y="1334837"/>
          <a:ext cx="5745546" cy="3883982"/>
        </p:xfrm>
        <a:graphic>
          <a:graphicData uri="http://schemas.openxmlformats.org/drawingml/2006/table">
            <a:tbl>
              <a:tblPr firstRow="1" firstCol="1" bandRow="1"/>
              <a:tblGrid>
                <a:gridCol w="2513557">
                  <a:extLst>
                    <a:ext uri="{9D8B030D-6E8A-4147-A177-3AD203B41FA5}">
                      <a16:colId xmlns:a16="http://schemas.microsoft.com/office/drawing/2014/main" val="3280065912"/>
                    </a:ext>
                  </a:extLst>
                </a:gridCol>
                <a:gridCol w="1348723">
                  <a:extLst>
                    <a:ext uri="{9D8B030D-6E8A-4147-A177-3AD203B41FA5}">
                      <a16:colId xmlns:a16="http://schemas.microsoft.com/office/drawing/2014/main" val="1962529541"/>
                    </a:ext>
                  </a:extLst>
                </a:gridCol>
                <a:gridCol w="1883266">
                  <a:extLst>
                    <a:ext uri="{9D8B030D-6E8A-4147-A177-3AD203B41FA5}">
                      <a16:colId xmlns:a16="http://schemas.microsoft.com/office/drawing/2014/main" val="2571821035"/>
                    </a:ext>
                  </a:extLst>
                </a:gridCol>
              </a:tblGrid>
              <a:tr h="0">
                <a:tc>
                  <a:txBody>
                    <a:bodyPr/>
                    <a:lstStyle/>
                    <a:p>
                      <a:pPr algn="just">
                        <a:lnSpc>
                          <a:spcPct val="140000"/>
                        </a:lnSpc>
                        <a:spcBef>
                          <a:spcPts val="100"/>
                        </a:spcBef>
                        <a:spcAft>
                          <a:spcPts val="600"/>
                        </a:spcAft>
                        <a:tabLst>
                          <a:tab pos="2071370" algn="l"/>
                        </a:tabLst>
                      </a:pPr>
                      <a:r>
                        <a:rPr lang="en-US" sz="1600" dirty="0">
                          <a:solidFill>
                            <a:schemeClr val="bg1"/>
                          </a:solidFill>
                          <a:effectLst/>
                          <a:latin typeface="Calibri Light" panose="020F0302020204030204" pitchFamily="34" charset="0"/>
                          <a:ea typeface="Calibri" panose="020F0502020204030204" pitchFamily="34" charset="0"/>
                          <a:cs typeface="Times New Roman (Textkörper CS)"/>
                        </a:rPr>
                        <a:t>Heat duty (kW</a:t>
                      </a:r>
                      <a:r>
                        <a:rPr lang="en-US" sz="1600" baseline="-25000" dirty="0">
                          <a:solidFill>
                            <a:schemeClr val="bg1"/>
                          </a:solidFill>
                          <a:effectLst/>
                          <a:latin typeface="Calibri Light" panose="020F0302020204030204" pitchFamily="34" charset="0"/>
                          <a:ea typeface="Calibri" panose="020F0502020204030204" pitchFamily="34" charset="0"/>
                          <a:cs typeface="Times New Roman (Textkörper CS)"/>
                        </a:rPr>
                        <a:t>th</a:t>
                      </a:r>
                      <a:r>
                        <a:rPr lang="en-US" sz="1600" dirty="0">
                          <a:solidFill>
                            <a:schemeClr val="bg1"/>
                          </a:solidFill>
                          <a:effectLst/>
                          <a:latin typeface="Calibri Light" panose="020F0302020204030204" pitchFamily="34" charset="0"/>
                          <a:ea typeface="Calibri" panose="020F0502020204030204" pitchFamily="34" charset="0"/>
                          <a:cs typeface="Times New Roman (Textkörper CS)"/>
                        </a:rPr>
                        <a:t>)</a:t>
                      </a:r>
                      <a:endParaRPr lang="en-US" sz="1600"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marL="36195" algn="just">
                        <a:lnSpc>
                          <a:spcPct val="140000"/>
                        </a:lnSpc>
                        <a:spcBef>
                          <a:spcPts val="100"/>
                        </a:spcBef>
                        <a:spcAft>
                          <a:spcPts val="600"/>
                        </a:spcAft>
                        <a:tabLst>
                          <a:tab pos="2071370" algn="l"/>
                        </a:tabLst>
                      </a:pPr>
                      <a:r>
                        <a:rPr lang="en-US" sz="1600" dirty="0">
                          <a:solidFill>
                            <a:schemeClr val="bg1"/>
                          </a:solidFill>
                          <a:effectLst/>
                          <a:latin typeface="Calibri Light" panose="020F0302020204030204" pitchFamily="34" charset="0"/>
                          <a:ea typeface="Calibri" panose="020F0502020204030204" pitchFamily="34" charset="0"/>
                          <a:cs typeface="Times New Roman (Textkörper CS)"/>
                        </a:rPr>
                        <a:t>1000 </a:t>
                      </a:r>
                      <a:endParaRPr lang="en-US" sz="1600"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marL="36195" algn="just">
                        <a:lnSpc>
                          <a:spcPct val="140000"/>
                        </a:lnSpc>
                        <a:spcBef>
                          <a:spcPts val="100"/>
                        </a:spcBef>
                        <a:spcAft>
                          <a:spcPts val="600"/>
                        </a:spcAft>
                        <a:tabLst>
                          <a:tab pos="2071370" algn="l"/>
                        </a:tabLst>
                      </a:pPr>
                      <a:r>
                        <a:rPr lang="en-US" sz="1600" dirty="0">
                          <a:solidFill>
                            <a:schemeClr val="bg1"/>
                          </a:solidFill>
                          <a:effectLst/>
                          <a:latin typeface="Calibri Light" panose="020F0302020204030204" pitchFamily="34" charset="0"/>
                          <a:ea typeface="Calibri" panose="020F0502020204030204" pitchFamily="34" charset="0"/>
                          <a:cs typeface="Times New Roman (Textkörper CS)"/>
                        </a:rPr>
                        <a:t>250</a:t>
                      </a:r>
                      <a:endParaRPr lang="en-US" sz="1600"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3089669153"/>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Hot fluid</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exhaust gases</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jacket cooling water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508744327"/>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Hot fluid mass flow rate (kg/s)</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25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7</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57418330"/>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Hot fluid inlet temperature (</a:t>
                      </a:r>
                      <a:r>
                        <a:rPr lang="en-US"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250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85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262220954"/>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Hot fluid outlet temperature (</a:t>
                      </a:r>
                      <a:r>
                        <a:rPr lang="en-US"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150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75</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975864152"/>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Cold fluid</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heat transfer oil</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water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502197407"/>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Cold fluid mass flow rate (kg/s)</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l-GR" sz="1400">
                          <a:solidFill>
                            <a:srgbClr val="000000"/>
                          </a:solidFill>
                          <a:effectLst/>
                          <a:latin typeface="Calibri Light" panose="020F0302020204030204" pitchFamily="34" charset="0"/>
                          <a:ea typeface="Calibri" panose="020F0502020204030204" pitchFamily="34" charset="0"/>
                          <a:cs typeface="Times New Roman (Textkörper CS)"/>
                        </a:rPr>
                        <a:t>6</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758447117"/>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Cold fluid inlet temperature (</a:t>
                      </a:r>
                      <a:r>
                        <a:rPr lang="en-US"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140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70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123794667"/>
                  </a:ext>
                </a:extLst>
              </a:tr>
              <a:tr h="0">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Cold fluid outlet temperature (</a:t>
                      </a:r>
                      <a:r>
                        <a:rPr lang="en-US"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190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l-GR" sz="1400" dirty="0">
                          <a:solidFill>
                            <a:srgbClr val="000000"/>
                          </a:solidFill>
                          <a:effectLst/>
                          <a:latin typeface="Calibri Light" panose="020F0302020204030204" pitchFamily="34" charset="0"/>
                          <a:ea typeface="Calibri" panose="020F0502020204030204" pitchFamily="34" charset="0"/>
                          <a:cs typeface="Times New Roman (Textkörper CS)"/>
                        </a:rPr>
                        <a:t>80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701302815"/>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Overall heat transfer coefficient (W/m2K)</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250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l-GR" sz="1400" dirty="0">
                          <a:solidFill>
                            <a:srgbClr val="000000"/>
                          </a:solidFill>
                          <a:effectLst/>
                          <a:latin typeface="Calibri Light" panose="020F0302020204030204" pitchFamily="34" charset="0"/>
                          <a:ea typeface="Calibri" panose="020F0502020204030204" pitchFamily="34" charset="0"/>
                          <a:cs typeface="Times New Roman (Textkörper CS)"/>
                        </a:rPr>
                        <a:t>1500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202327978"/>
                  </a:ext>
                </a:extLst>
              </a:tr>
            </a:tbl>
          </a:graphicData>
        </a:graphic>
      </p:graphicFrame>
    </p:spTree>
    <p:extLst>
      <p:ext uri="{BB962C8B-B14F-4D97-AF65-F5344CB8AC3E}">
        <p14:creationId xmlns:p14="http://schemas.microsoft.com/office/powerpoint/2010/main" val="147267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4B75-9F9D-E5C9-396A-67803336D4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2905B3-9CF5-0884-D6C6-28CC55C657CF}"/>
              </a:ext>
            </a:extLst>
          </p:cNvPr>
          <p:cNvSpPr txBox="1"/>
          <p:nvPr/>
        </p:nvSpPr>
        <p:spPr>
          <a:xfrm>
            <a:off x="245097" y="1334837"/>
            <a:ext cx="11850447" cy="400110"/>
          </a:xfrm>
          <a:prstGeom prst="rect">
            <a:avLst/>
          </a:prstGeom>
          <a:noFill/>
        </p:spPr>
        <p:txBody>
          <a:bodyPr wrap="square" rtlCol="0">
            <a:spAutoFit/>
          </a:bodyPr>
          <a:lstStyle/>
          <a:p>
            <a:r>
              <a:rPr lang="en-US" sz="2000" b="1" dirty="0"/>
              <a:t>Sizing methodology</a:t>
            </a:r>
          </a:p>
        </p:txBody>
      </p:sp>
      <p:sp>
        <p:nvSpPr>
          <p:cNvPr id="6" name="TextBox 5">
            <a:extLst>
              <a:ext uri="{FF2B5EF4-FFF2-40B4-BE49-F238E27FC236}">
                <a16:creationId xmlns:a16="http://schemas.microsoft.com/office/drawing/2014/main" id="{40B28208-58E1-6503-2FC5-162471F1A4FB}"/>
              </a:ext>
            </a:extLst>
          </p:cNvPr>
          <p:cNvSpPr txBox="1"/>
          <p:nvPr/>
        </p:nvSpPr>
        <p:spPr>
          <a:xfrm>
            <a:off x="204524" y="1821345"/>
            <a:ext cx="6433343" cy="400110"/>
          </a:xfrm>
          <a:prstGeom prst="rect">
            <a:avLst/>
          </a:prstGeom>
          <a:noFill/>
        </p:spPr>
        <p:txBody>
          <a:bodyPr wrap="square" rtlCol="0">
            <a:spAutoFit/>
          </a:bodyPr>
          <a:lstStyle/>
          <a:p>
            <a:r>
              <a:rPr lang="en-US" sz="2000" dirty="0"/>
              <a:t>Definition of design and sizing of ZHENIT technologies</a:t>
            </a:r>
          </a:p>
        </p:txBody>
      </p:sp>
      <p:graphicFrame>
        <p:nvGraphicFramePr>
          <p:cNvPr id="4" name="Table 3">
            <a:extLst>
              <a:ext uri="{FF2B5EF4-FFF2-40B4-BE49-F238E27FC236}">
                <a16:creationId xmlns:a16="http://schemas.microsoft.com/office/drawing/2014/main" id="{42B46074-97D3-8A8A-DDBE-6CE0874413CF}"/>
              </a:ext>
            </a:extLst>
          </p:cNvPr>
          <p:cNvGraphicFramePr>
            <a:graphicFrameLocks noGrp="1"/>
          </p:cNvGraphicFramePr>
          <p:nvPr>
            <p:extLst>
              <p:ext uri="{D42A27DB-BD31-4B8C-83A1-F6EECF244321}">
                <p14:modId xmlns:p14="http://schemas.microsoft.com/office/powerpoint/2010/main" val="3327068641"/>
              </p:ext>
            </p:extLst>
          </p:nvPr>
        </p:nvGraphicFramePr>
        <p:xfrm>
          <a:off x="204524" y="2307853"/>
          <a:ext cx="8617742" cy="1624650"/>
        </p:xfrm>
        <a:graphic>
          <a:graphicData uri="http://schemas.openxmlformats.org/drawingml/2006/table">
            <a:tbl>
              <a:tblPr firstRow="1" firstCol="1" bandRow="1"/>
              <a:tblGrid>
                <a:gridCol w="3770084">
                  <a:extLst>
                    <a:ext uri="{9D8B030D-6E8A-4147-A177-3AD203B41FA5}">
                      <a16:colId xmlns:a16="http://schemas.microsoft.com/office/drawing/2014/main" val="422893433"/>
                    </a:ext>
                  </a:extLst>
                </a:gridCol>
                <a:gridCol w="2022949">
                  <a:extLst>
                    <a:ext uri="{9D8B030D-6E8A-4147-A177-3AD203B41FA5}">
                      <a16:colId xmlns:a16="http://schemas.microsoft.com/office/drawing/2014/main" val="1278527433"/>
                    </a:ext>
                  </a:extLst>
                </a:gridCol>
                <a:gridCol w="2824709">
                  <a:extLst>
                    <a:ext uri="{9D8B030D-6E8A-4147-A177-3AD203B41FA5}">
                      <a16:colId xmlns:a16="http://schemas.microsoft.com/office/drawing/2014/main" val="2280072057"/>
                    </a:ext>
                  </a:extLst>
                </a:gridCol>
              </a:tblGrid>
              <a:tr h="0">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Parameter</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a:solidFill>
                            <a:srgbClr val="FFFFFF"/>
                          </a:solidFill>
                          <a:effectLst/>
                          <a:latin typeface="Calibri Light" panose="020F0302020204030204" pitchFamily="34" charset="0"/>
                          <a:ea typeface="Calibri" panose="020F0502020204030204" pitchFamily="34" charset="0"/>
                          <a:cs typeface="Times New Roman (Textkörper CS)"/>
                        </a:rPr>
                        <a:t>ORC</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tc>
                  <a:txBody>
                    <a:bodyPr/>
                    <a:lstStyle/>
                    <a:p>
                      <a:pPr algn="just">
                        <a:lnSpc>
                          <a:spcPct val="140000"/>
                        </a:lnSpc>
                        <a:spcBef>
                          <a:spcPts val="100"/>
                        </a:spcBef>
                        <a:spcAft>
                          <a:spcPts val="600"/>
                        </a:spcAft>
                        <a:tabLst>
                          <a:tab pos="2071370" algn="l"/>
                        </a:tabLst>
                      </a:pPr>
                      <a:r>
                        <a:rPr lang="en-US" sz="1400" dirty="0">
                          <a:solidFill>
                            <a:srgbClr val="FFFFFF"/>
                          </a:solidFill>
                          <a:effectLst/>
                          <a:latin typeface="Calibri Light" panose="020F0302020204030204" pitchFamily="34" charset="0"/>
                          <a:ea typeface="Calibri" panose="020F0502020204030204" pitchFamily="34" charset="0"/>
                          <a:cs typeface="Times New Roman (Textkörper CS)"/>
                        </a:rPr>
                        <a:t>IEE./SDC</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069"/>
                    </a:solidFill>
                  </a:tcPr>
                </a:tc>
                <a:extLst>
                  <a:ext uri="{0D108BD9-81ED-4DB2-BD59-A6C34878D82A}">
                    <a16:rowId xmlns:a16="http://schemas.microsoft.com/office/drawing/2014/main" val="414809141"/>
                  </a:ext>
                </a:extLst>
              </a:tr>
              <a:tr h="0">
                <a:tc>
                  <a:txBody>
                    <a:bodyPr/>
                    <a:lstStyle/>
                    <a:p>
                      <a:pPr marL="36195"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Heat source</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heat transfer oil</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water</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748530875"/>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Nominal heat input (kW</a:t>
                      </a:r>
                      <a:r>
                        <a:rPr lang="en-US" sz="1400" baseline="-25000">
                          <a:solidFill>
                            <a:srgbClr val="000000"/>
                          </a:solidFill>
                          <a:effectLst/>
                          <a:latin typeface="Calibri Light" panose="020F0302020204030204" pitchFamily="34" charset="0"/>
                          <a:ea typeface="Calibri" panose="020F0502020204030204" pitchFamily="34" charset="0"/>
                          <a:cs typeface="Times New Roman (Textkörper CS)"/>
                        </a:rPr>
                        <a:t>th</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1000 </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36195"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250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65742947"/>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Minimum technology operating temperature (</a:t>
                      </a:r>
                      <a:r>
                        <a:rPr lang="en-US"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l-GR" sz="1400">
                          <a:solidFill>
                            <a:srgbClr val="000000"/>
                          </a:solidFill>
                          <a:effectLst/>
                          <a:latin typeface="Calibri Light" panose="020F0302020204030204" pitchFamily="34" charset="0"/>
                          <a:ea typeface="Calibri" panose="020F0502020204030204" pitchFamily="34" charset="0"/>
                          <a:cs typeface="Times New Roman (Textkörper CS)"/>
                        </a:rPr>
                        <a:t>140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65</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586065504"/>
                  </a:ext>
                </a:extLst>
              </a:tr>
              <a:tr h="0">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Maximum technology operating temperature (</a:t>
                      </a:r>
                      <a:r>
                        <a:rPr lang="en-US"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n-US" sz="1400">
                          <a:solidFill>
                            <a:srgbClr val="000000"/>
                          </a:solidFill>
                          <a:effectLst/>
                          <a:latin typeface="Calibri Light" panose="020F0302020204030204" pitchFamily="34" charset="0"/>
                          <a:ea typeface="Calibri" panose="020F0502020204030204" pitchFamily="34" charset="0"/>
                          <a:cs typeface="Times New Roman (Textkörper CS)"/>
                        </a:rPr>
                        <a:t>)</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a:solidFill>
                            <a:srgbClr val="000000"/>
                          </a:solidFill>
                          <a:effectLst/>
                          <a:latin typeface="Calibri Light" panose="020F0302020204030204" pitchFamily="34" charset="0"/>
                          <a:ea typeface="Calibri" panose="020F0502020204030204" pitchFamily="34" charset="0"/>
                          <a:cs typeface="Times New Roman (Textkörper CS)"/>
                        </a:rPr>
                        <a:t>190</a:t>
                      </a:r>
                      <a:endParaRPr lang="en-U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40000"/>
                        </a:lnSpc>
                        <a:spcBef>
                          <a:spcPts val="100"/>
                        </a:spcBef>
                        <a:spcAft>
                          <a:spcPts val="600"/>
                        </a:spcAft>
                        <a:tabLst>
                          <a:tab pos="207137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Textkörper CS)"/>
                        </a:rPr>
                        <a:t>80</a:t>
                      </a:r>
                      <a:endParaRPr lang="en-U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975140"/>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B47466-65AE-2B71-1321-73339FF3479E}"/>
                  </a:ext>
                </a:extLst>
              </p:cNvPr>
              <p:cNvSpPr txBox="1"/>
              <p:nvPr/>
            </p:nvSpPr>
            <p:spPr>
              <a:xfrm>
                <a:off x="65854" y="4301026"/>
                <a:ext cx="6104466" cy="4087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𝑡𝑒𝑐h𝑛𝑜𝑙𝑜𝑔𝑦</m:t>
                          </m:r>
                          <m:r>
                            <a:rPr lang="en-US" i="0">
                              <a:latin typeface="Cambria Math" panose="02040503050406030204" pitchFamily="18" charset="0"/>
                            </a:rPr>
                            <m:t>,</m:t>
                          </m:r>
                          <m:r>
                            <a:rPr lang="en-US" i="1">
                              <a:latin typeface="Cambria Math" panose="02040503050406030204" pitchFamily="18" charset="0"/>
                            </a:rPr>
                            <m:t>h𝑒𝑎𝑡</m:t>
                          </m:r>
                          <m:r>
                            <a:rPr lang="en-US" i="0">
                              <a:latin typeface="Cambria Math" panose="02040503050406030204" pitchFamily="18" charset="0"/>
                            </a:rPr>
                            <m:t>,</m:t>
                          </m:r>
                          <m:r>
                            <a:rPr lang="en-US" i="1">
                              <a:latin typeface="Cambria Math" panose="02040503050406030204" pitchFamily="18" charset="0"/>
                            </a:rPr>
                            <m:t>𝑖𝑛𝑝𝑢𝑡</m:t>
                          </m:r>
                          <m:r>
                            <a:rPr lang="en-US" i="0">
                              <a:latin typeface="Cambria Math" panose="02040503050406030204" pitchFamily="18" charset="0"/>
                            </a:rPr>
                            <m:t>,</m:t>
                          </m:r>
                          <m:r>
                            <a:rPr lang="en-US" i="1">
                              <a:latin typeface="Cambria Math" panose="02040503050406030204" pitchFamily="18" charset="0"/>
                            </a:rPr>
                            <m:t>𝑛𝑜𝑚</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𝑡𝑒𝑐h𝑛𝑜𝑙𝑜𝑔𝑦</m:t>
                          </m:r>
                        </m:sub>
                      </m:sSub>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𝑊𝐻𝑅</m:t>
                          </m:r>
                          <m:r>
                            <a:rPr lang="en-US" i="0">
                              <a:latin typeface="Cambria Math" panose="02040503050406030204" pitchFamily="18" charset="0"/>
                            </a:rPr>
                            <m:t>−</m:t>
                          </m:r>
                          <m:r>
                            <a:rPr lang="en-US" i="1">
                              <a:latin typeface="Cambria Math" panose="02040503050406030204" pitchFamily="18" charset="0"/>
                            </a:rPr>
                            <m:t>h𝑒𝑥</m:t>
                          </m:r>
                          <m:r>
                            <a:rPr lang="en-US" i="0">
                              <a:latin typeface="Cambria Math" panose="02040503050406030204" pitchFamily="18" charset="0"/>
                            </a:rPr>
                            <m:t>,</m:t>
                          </m:r>
                          <m:r>
                            <a:rPr lang="en-US" i="1">
                              <a:latin typeface="Cambria Math" panose="02040503050406030204" pitchFamily="18" charset="0"/>
                            </a:rPr>
                            <m:t>𝑛𝑜𝑚</m:t>
                          </m:r>
                        </m:sub>
                      </m:sSub>
                    </m:oMath>
                  </m:oMathPara>
                </a14:m>
                <a:endParaRPr lang="en-US" dirty="0"/>
              </a:p>
            </p:txBody>
          </p:sp>
        </mc:Choice>
        <mc:Fallback xmlns="">
          <p:sp>
            <p:nvSpPr>
              <p:cNvPr id="8" name="TextBox 7">
                <a:extLst>
                  <a:ext uri="{FF2B5EF4-FFF2-40B4-BE49-F238E27FC236}">
                    <a16:creationId xmlns:a16="http://schemas.microsoft.com/office/drawing/2014/main" id="{0EB47466-65AE-2B71-1321-73339FF3479E}"/>
                  </a:ext>
                </a:extLst>
              </p:cNvPr>
              <p:cNvSpPr txBox="1">
                <a:spLocks noRot="1" noChangeAspect="1" noMove="1" noResize="1" noEditPoints="1" noAdjustHandles="1" noChangeArrowheads="1" noChangeShapeType="1" noTextEdit="1"/>
              </p:cNvSpPr>
              <p:nvPr/>
            </p:nvSpPr>
            <p:spPr>
              <a:xfrm>
                <a:off x="65854" y="4301026"/>
                <a:ext cx="6104466" cy="408766"/>
              </a:xfrm>
              <a:prstGeom prst="rect">
                <a:avLst/>
              </a:prstGeom>
              <a:blipFill>
                <a:blip r:embed="rId3"/>
                <a:stretch>
                  <a:fillRect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52087-2618-ADC6-352C-16E8A1CB6379}"/>
                  </a:ext>
                </a:extLst>
              </p:cNvPr>
              <p:cNvSpPr txBox="1"/>
              <p:nvPr/>
            </p:nvSpPr>
            <p:spPr>
              <a:xfrm>
                <a:off x="533401" y="4985128"/>
                <a:ext cx="6104466" cy="391902"/>
              </a:xfrm>
              <a:prstGeom prst="rect">
                <a:avLst/>
              </a:prstGeom>
              <a:noFill/>
            </p:spPr>
            <p:txBody>
              <a:bodyPr wrap="squar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𝑡𝑒𝑐h𝑛𝑜𝑙𝑜𝑔𝑦</m:t>
                        </m:r>
                      </m:sub>
                    </m:sSub>
                  </m:oMath>
                </a14:m>
                <a:r>
                  <a:rPr lang="en-US" dirty="0"/>
                  <a:t>: factor for scaling active ZHENIT technologies</a:t>
                </a:r>
              </a:p>
            </p:txBody>
          </p:sp>
        </mc:Choice>
        <mc:Fallback xmlns="">
          <p:sp>
            <p:nvSpPr>
              <p:cNvPr id="11" name="TextBox 10">
                <a:extLst>
                  <a:ext uri="{FF2B5EF4-FFF2-40B4-BE49-F238E27FC236}">
                    <a16:creationId xmlns:a16="http://schemas.microsoft.com/office/drawing/2014/main" id="{1E252087-2618-ADC6-352C-16E8A1CB6379}"/>
                  </a:ext>
                </a:extLst>
              </p:cNvPr>
              <p:cNvSpPr txBox="1">
                <a:spLocks noRot="1" noChangeAspect="1" noMove="1" noResize="1" noEditPoints="1" noAdjustHandles="1" noChangeArrowheads="1" noChangeShapeType="1" noTextEdit="1"/>
              </p:cNvSpPr>
              <p:nvPr/>
            </p:nvSpPr>
            <p:spPr>
              <a:xfrm>
                <a:off x="533401" y="4985128"/>
                <a:ext cx="6104466" cy="391902"/>
              </a:xfrm>
              <a:prstGeom prst="rect">
                <a:avLst/>
              </a:prstGeom>
              <a:blipFill>
                <a:blip r:embed="rId4"/>
                <a:stretch>
                  <a:fillRect l="-300" t="-7813" b="-20313"/>
                </a:stretch>
              </a:blipFill>
            </p:spPr>
            <p:txBody>
              <a:bodyPr/>
              <a:lstStyle/>
              <a:p>
                <a:r>
                  <a:rPr lang="en-US">
                    <a:noFill/>
                  </a:rPr>
                  <a:t> </a:t>
                </a:r>
              </a:p>
            </p:txBody>
          </p:sp>
        </mc:Fallback>
      </mc:AlternateContent>
    </p:spTree>
    <p:extLst>
      <p:ext uri="{BB962C8B-B14F-4D97-AF65-F5344CB8AC3E}">
        <p14:creationId xmlns:p14="http://schemas.microsoft.com/office/powerpoint/2010/main" val="2679203409"/>
      </p:ext>
    </p:extLst>
  </p:cSld>
  <p:clrMapOvr>
    <a:masterClrMapping/>
  </p:clrMapOvr>
</p:sld>
</file>

<file path=ppt/theme/theme1.xml><?xml version="1.0" encoding="utf-8"?>
<a:theme xmlns:a="http://schemas.openxmlformats.org/drawingml/2006/main" name="ZHENIT Master">
  <a:themeElements>
    <a:clrScheme name="ZHENIT">
      <a:dk1>
        <a:sysClr val="windowText" lastClr="000000"/>
      </a:dk1>
      <a:lt1>
        <a:sysClr val="window" lastClr="FFFFFF"/>
      </a:lt1>
      <a:dk2>
        <a:srgbClr val="808080"/>
      </a:dk2>
      <a:lt2>
        <a:srgbClr val="F8F8F8"/>
      </a:lt2>
      <a:accent1>
        <a:srgbClr val="EB5B6B"/>
      </a:accent1>
      <a:accent2>
        <a:srgbClr val="003069"/>
      </a:accent2>
      <a:accent3>
        <a:srgbClr val="99ACC3"/>
      </a:accent3>
      <a:accent4>
        <a:srgbClr val="F5ADB5"/>
      </a:accent4>
      <a:accent5>
        <a:srgbClr val="365F91"/>
      </a:accent5>
      <a:accent6>
        <a:srgbClr val="62A39F"/>
      </a:accent6>
      <a:hlink>
        <a:srgbClr val="FFCC99"/>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496B237958934DABAF0ADE3CF5C91C" ma:contentTypeVersion="19" ma:contentTypeDescription="Creare un nuovo documento." ma:contentTypeScope="" ma:versionID="7dea5e8d52223d3dec772f5a1475fb0d">
  <xsd:schema xmlns:xsd="http://www.w3.org/2001/XMLSchema" xmlns:xs="http://www.w3.org/2001/XMLSchema" xmlns:p="http://schemas.microsoft.com/office/2006/metadata/properties" xmlns:ns2="97dc7ef6-a592-45a1-b954-645bc557d1b6" xmlns:ns3="28a70a07-5de2-44b4-8aa3-357a46afe3e6" targetNamespace="http://schemas.microsoft.com/office/2006/metadata/properties" ma:root="true" ma:fieldsID="ba2ce4f20ca00781f0b4bdee4536d779" ns2:_="" ns3:_="">
    <xsd:import namespace="97dc7ef6-a592-45a1-b954-645bc557d1b6"/>
    <xsd:import namespace="28a70a07-5de2-44b4-8aa3-357a46afe3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7ef6-a592-45a1-b954-645bc557d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a70a07-5de2-44b4-8aa3-357a46afe3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395ce-5c51-453f-b983-87fc124c81bf}" ma:internalName="TaxCatchAll" ma:showField="CatchAllData" ma:web="28a70a07-5de2-44b4-8aa3-357a46afe3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a70a07-5de2-44b4-8aa3-357a46afe3e6" xsi:nil="true"/>
    <lcf76f155ced4ddcb4097134ff3c332f xmlns="97dc7ef6-a592-45a1-b954-645bc557d1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E0E96B-57F9-4890-BED6-34BFDE67F009}"/>
</file>

<file path=customXml/itemProps2.xml><?xml version="1.0" encoding="utf-8"?>
<ds:datastoreItem xmlns:ds="http://schemas.openxmlformats.org/officeDocument/2006/customXml" ds:itemID="{74B0D143-0FD9-4FB0-AB3F-B3E231440579}">
  <ds:schemaRefs>
    <ds:schemaRef ds:uri="http://schemas.microsoft.com/sharepoint/v3/contenttype/forms"/>
  </ds:schemaRefs>
</ds:datastoreItem>
</file>

<file path=customXml/itemProps3.xml><?xml version="1.0" encoding="utf-8"?>
<ds:datastoreItem xmlns:ds="http://schemas.openxmlformats.org/officeDocument/2006/customXml" ds:itemID="{2BC019DC-4B87-4DC2-B47A-DC3ADF69315D}">
  <ds:schemaRefs>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28a70a07-5de2-44b4-8aa3-357a46afe3e6"/>
    <ds:schemaRef ds:uri="http://schemas.microsoft.com/office/2006/metadata/properties"/>
    <ds:schemaRef ds:uri="http://purl.org/dc/dcmitype/"/>
    <ds:schemaRef ds:uri="97dc7ef6-a592-45a1-b954-645bc557d1b6"/>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84</TotalTime>
  <Words>1640</Words>
  <Application>Microsoft Office PowerPoint</Application>
  <PresentationFormat>Widescreen</PresentationFormat>
  <Paragraphs>185</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ZHENIT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doerr</dc:creator>
  <cp:lastModifiedBy>Konstantinos Braimakis</cp:lastModifiedBy>
  <cp:revision>81</cp:revision>
  <dcterms:created xsi:type="dcterms:W3CDTF">2022-01-05T10:28:42Z</dcterms:created>
  <dcterms:modified xsi:type="dcterms:W3CDTF">2025-05-12T12:39:01Z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0x0101008A496B237958934DABAF0ADE3CF5C91C</vt:lpwstr>
  </property>
  <property fmtid="{D5CDD505-2E9C-101B-9397-08002B2CF9AE}" pid="3" name="MediaServiceImageTags">
    <vt:lpwstr/>
  </property>
  <property fmtid="{D5CDD505-2E9C-101B-9397-08002B2CF9AE}" pid="4" name="MSIP_Label_a8054062-d094-43b6-9e46-936cb6f7d506_Enabled">
    <vt:lpwstr>true</vt:lpwstr>
  </property>
  <property fmtid="{D5CDD505-2E9C-101B-9397-08002B2CF9AE}" pid="5" name="MSIP_Label_a8054062-d094-43b6-9e46-936cb6f7d506_SetDate">
    <vt:lpwstr>2022-07-27T12:13:13Z</vt:lpwstr>
  </property>
  <property fmtid="{D5CDD505-2E9C-101B-9397-08002B2CF9AE}" pid="6" name="MSIP_Label_a8054062-d094-43b6-9e46-936cb6f7d506_Method">
    <vt:lpwstr>Standard</vt:lpwstr>
  </property>
  <property fmtid="{D5CDD505-2E9C-101B-9397-08002B2CF9AE}" pid="7" name="MSIP_Label_a8054062-d094-43b6-9e46-936cb6f7d506_Name">
    <vt:lpwstr>DefaultPublic</vt:lpwstr>
  </property>
  <property fmtid="{D5CDD505-2E9C-101B-9397-08002B2CF9AE}" pid="8" name="MSIP_Label_a8054062-d094-43b6-9e46-936cb6f7d506_SiteId">
    <vt:lpwstr>76e3e3ff-fce0-45ec-a946-bc44d69a9b7e</vt:lpwstr>
  </property>
  <property fmtid="{D5CDD505-2E9C-101B-9397-08002B2CF9AE}" pid="9" name="MSIP_Label_a8054062-d094-43b6-9e46-936cb6f7d506_ActionId">
    <vt:lpwstr>275c6095-0bc2-4b03-a309-c5145411d188</vt:lpwstr>
  </property>
  <property fmtid="{D5CDD505-2E9C-101B-9397-08002B2CF9AE}" pid="10" name="MSIP_Label_a8054062-d094-43b6-9e46-936cb6f7d506_ContentBits">
    <vt:lpwstr>0</vt:lpwstr>
  </property>
</Properties>
</file>